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56" r:id="rId6"/>
    <p:sldId id="264" r:id="rId7"/>
    <p:sldId id="268" r:id="rId8"/>
    <p:sldId id="269" r:id="rId9"/>
    <p:sldId id="270" r:id="rId10"/>
    <p:sldId id="271" r:id="rId11"/>
    <p:sldId id="262" r:id="rId12"/>
    <p:sldId id="263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Палий Алена Игоревна" initials="ПАИ" lastIdx="60" clrIdx="0">
    <p:extLst>
      <p:ext uri="{19B8F6BF-5375-455C-9EA6-DF929625EA0E}">
        <p15:presenceInfo xmlns:p15="http://schemas.microsoft.com/office/powerpoint/2012/main" userId="S-1-5-21-3258835692-1113038162-3688330346-114666" providerId="AD"/>
      </p:ext>
    </p:extLst>
  </p:cmAuthor>
  <p:cmAuthor id="4" name="Баранов Роман Владимирович" initials="БРВ" lastIdx="9" clrIdx="1">
    <p:extLst>
      <p:ext uri="{19B8F6BF-5375-455C-9EA6-DF929625EA0E}">
        <p15:presenceInfo xmlns:p15="http://schemas.microsoft.com/office/powerpoint/2012/main" userId="S-1-5-21-1984972656-2571618842-3378175784-1188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343" autoAdjust="0"/>
  </p:normalViewPr>
  <p:slideViewPr>
    <p:cSldViewPr snapToGrid="0">
      <p:cViewPr varScale="1">
        <p:scale>
          <a:sx n="76" d="100"/>
          <a:sy n="76" d="100"/>
        </p:scale>
        <p:origin x="100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0-06-23T08:49:02.225" idx="56">
    <p:pos x="5996" y="480"/>
    <p:text>заменить скрин в курсе, т.к. добавилась закладка Эл.договор</p:text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0-07-09T15:17:20.506" idx="60">
    <p:pos x="6574" y="3010"/>
    <p:text>добавить описание в заметках</p:text>
    <p:extLst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31E96-AF48-4F22-B52A-94EF258D53A7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631B23-B0EC-4363-8B01-61FABBC826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098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Пример 1- клиент хочет заменить номер телефона для кода. Замена возможна только через ГПП, сам монтажник не может его поменять.</a:t>
            </a:r>
          </a:p>
          <a:p>
            <a:r>
              <a:rPr lang="ru-RU" dirty="0" smtClean="0"/>
              <a:t>Пример 2 - смс не поступил</a:t>
            </a:r>
            <a:r>
              <a:rPr lang="ru-RU" baseline="0" dirty="0" smtClean="0"/>
              <a:t> на указанный номер телефона</a:t>
            </a:r>
            <a:r>
              <a:rPr lang="ru-RU" dirty="0" smtClean="0"/>
              <a:t>.  В этом случае, необходимо</a:t>
            </a:r>
            <a:r>
              <a:rPr lang="ru-RU" baseline="0" dirty="0" smtClean="0"/>
              <a:t> </a:t>
            </a:r>
            <a:r>
              <a:rPr lang="ru-RU" dirty="0" smtClean="0"/>
              <a:t>пробовать отправить код повторно,</a:t>
            </a:r>
            <a:r>
              <a:rPr lang="ru-RU" baseline="0" dirty="0" smtClean="0"/>
              <a:t> </a:t>
            </a:r>
            <a:r>
              <a:rPr lang="ru-RU" dirty="0" smtClean="0"/>
              <a:t>если смс не поступила(в крайнем случае),</a:t>
            </a:r>
            <a:r>
              <a:rPr lang="ru-RU" baseline="0" dirty="0" smtClean="0"/>
              <a:t> </a:t>
            </a:r>
            <a:r>
              <a:rPr lang="ru-RU" dirty="0" smtClean="0"/>
              <a:t>то во вкладке ЕЦМ выбрать «Отказ от ЭД»,</a:t>
            </a:r>
            <a:r>
              <a:rPr lang="ru-RU" baseline="0" dirty="0" smtClean="0"/>
              <a:t> указав причину «</a:t>
            </a:r>
            <a:r>
              <a:rPr lang="ru-RU" dirty="0" smtClean="0"/>
              <a:t>Смс не приходит». В таком случае заключение договора происходит в бумажном виде.</a:t>
            </a:r>
          </a:p>
          <a:p>
            <a:endParaRPr lang="ru-RU" dirty="0" smtClean="0"/>
          </a:p>
          <a:p>
            <a:r>
              <a:rPr lang="ru-RU" b="1" dirty="0" smtClean="0"/>
              <a:t>Обрати внимание! Юридически ЭД ничем не отличается от бумажного</a:t>
            </a:r>
            <a:r>
              <a:rPr lang="ru-RU" b="1" baseline="0" dirty="0" smtClean="0"/>
              <a:t> носителя и корректность введения п</a:t>
            </a:r>
            <a:r>
              <a:rPr lang="ru-RU" b="1" dirty="0" smtClean="0"/>
              <a:t>аспортных</a:t>
            </a:r>
            <a:r>
              <a:rPr lang="ru-RU" b="1" baseline="0" dirty="0" smtClean="0"/>
              <a:t> данных важна. 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1B23-B0EC-4363-8B01-61FABBC8269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601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7C4A-E429-42F0-A6CB-5E3A2A9BD99E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85620-2524-401E-8D7C-D197A20D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697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7C4A-E429-42F0-A6CB-5E3A2A9BD99E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85620-2524-401E-8D7C-D197A20D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492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7C4A-E429-42F0-A6CB-5E3A2A9BD99E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85620-2524-401E-8D7C-D197A20D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860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7C4A-E429-42F0-A6CB-5E3A2A9BD99E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85620-2524-401E-8D7C-D197A20D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407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7C4A-E429-42F0-A6CB-5E3A2A9BD99E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85620-2524-401E-8D7C-D197A20D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307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7C4A-E429-42F0-A6CB-5E3A2A9BD99E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85620-2524-401E-8D7C-D197A20D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850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7C4A-E429-42F0-A6CB-5E3A2A9BD99E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85620-2524-401E-8D7C-D197A20D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493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7C4A-E429-42F0-A6CB-5E3A2A9BD99E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85620-2524-401E-8D7C-D197A20D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230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7C4A-E429-42F0-A6CB-5E3A2A9BD99E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85620-2524-401E-8D7C-D197A20D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21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7C4A-E429-42F0-A6CB-5E3A2A9BD99E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85620-2524-401E-8D7C-D197A20D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93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7C4A-E429-42F0-A6CB-5E3A2A9BD99E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85620-2524-401E-8D7C-D197A20D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556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67C4A-E429-42F0-A6CB-5E3A2A9BD99E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85620-2524-401E-8D7C-D197A20D4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605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cid:24a1ca8f-7178-495d-ae8d-d23b8be0fd2f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cid:24a1ca8f-7178-495d-ae8d-d23b8be0fd2f" TargetMode="External"/><Relationship Id="rId7" Type="http://schemas.openxmlformats.org/officeDocument/2006/relationships/image" Target="cid:5f618446-b46d-4737-8c55-ea24ee415fe0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cid:AC008561-BF4F-4180-A6D6-F46B605E000D-L0-001" TargetMode="Externa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omments" Target="../comments/comment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203013" y="67961"/>
            <a:ext cx="3408867" cy="46239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Блок 3.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Внешний вид формы наряда</a:t>
            </a:r>
            <a:r>
              <a:rPr lang="ru-RU" sz="1400" dirty="0" smtClean="0"/>
              <a:t>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0685" y="892540"/>
            <a:ext cx="43802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Форма наряда.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74836" y="1261872"/>
            <a:ext cx="206062" cy="1338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510845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84543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183490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7638" y="1765098"/>
            <a:ext cx="501137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При нажатии на кнопку «</a:t>
            </a:r>
            <a:r>
              <a:rPr lang="en-US" sz="1600" dirty="0" err="1"/>
              <a:t>i</a:t>
            </a:r>
            <a:r>
              <a:rPr lang="ru-RU" sz="1600" dirty="0"/>
              <a:t>» открывается подробная форма </a:t>
            </a:r>
            <a:r>
              <a:rPr lang="ru-RU" sz="1600" dirty="0" smtClean="0"/>
              <a:t>наряда, </a:t>
            </a:r>
            <a:r>
              <a:rPr lang="ru-RU" sz="1600" dirty="0"/>
              <a:t>которая делится на следующие закладки:</a:t>
            </a:r>
          </a:p>
          <a:p>
            <a:pPr algn="just"/>
            <a:endParaRPr lang="ru-RU" sz="16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/>
              <a:t>Общее (Общие сведения по наряду)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/>
              <a:t>Линия (Линейные данные)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/>
              <a:t>Услуги (Услуги заказа и услуги Клиента) 	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/>
              <a:t>Оборудование (Оборудование заказа и оборудование клиента</a:t>
            </a:r>
            <a:r>
              <a:rPr lang="ru-RU" sz="1600" dirty="0" smtClean="0"/>
              <a:t>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b="1" dirty="0" err="1" smtClean="0">
                <a:solidFill>
                  <a:srgbClr val="FF0000"/>
                </a:solidFill>
              </a:rPr>
              <a:t>Эл.Договор</a:t>
            </a:r>
            <a:r>
              <a:rPr lang="ru-RU" sz="1600" b="1" dirty="0" smtClean="0">
                <a:solidFill>
                  <a:srgbClr val="FF0000"/>
                </a:solidFill>
              </a:rPr>
              <a:t> (Заключение электронного договора с Клиентом)</a:t>
            </a:r>
            <a:endParaRPr lang="ru-RU" sz="1600" b="1" dirty="0">
              <a:solidFill>
                <a:srgbClr val="FF000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 smtClean="0"/>
              <a:t>Документы (Документы по наряду)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 smtClean="0"/>
              <a:t>Файлы </a:t>
            </a:r>
            <a:r>
              <a:rPr lang="ru-RU" sz="1600" dirty="0"/>
              <a:t>(Загрузка документов, фотографий)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err="1"/>
              <a:t>Wi-fi</a:t>
            </a:r>
            <a:r>
              <a:rPr lang="en-US" sz="1600" dirty="0"/>
              <a:t> (</a:t>
            </a:r>
            <a:r>
              <a:rPr lang="ru-RU" sz="1600" dirty="0"/>
              <a:t>Проверка скорости соединения сети Интернет)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/>
              <a:t>Журнал (История изменений в наряде/заявке)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/>
              <a:t>Работы </a:t>
            </a:r>
            <a:r>
              <a:rPr lang="ru-RU" sz="1600" dirty="0">
                <a:solidFill>
                  <a:srgbClr val="FF0000"/>
                </a:solidFill>
              </a:rPr>
              <a:t>(Общие работы по наряду, Работы по </a:t>
            </a:r>
            <a:r>
              <a:rPr lang="ru-RU" sz="1600" dirty="0" smtClean="0">
                <a:solidFill>
                  <a:srgbClr val="FF0000"/>
                </a:solidFill>
              </a:rPr>
              <a:t>услуге)</a:t>
            </a:r>
            <a:endParaRPr lang="ru-RU" sz="1600" b="1" dirty="0">
              <a:solidFill>
                <a:srgbClr val="FF0000"/>
              </a:solidFill>
            </a:endParaRPr>
          </a:p>
          <a:p>
            <a:pPr algn="just"/>
            <a:r>
              <a:rPr lang="ru-RU" sz="1600" dirty="0"/>
              <a:t>Рассмотрим подробнее каждый блок.</a:t>
            </a:r>
          </a:p>
        </p:txBody>
      </p:sp>
      <p:sp>
        <p:nvSpPr>
          <p:cNvPr id="15" name="Стрелка вправо 14"/>
          <p:cNvSpPr/>
          <p:nvPr/>
        </p:nvSpPr>
        <p:spPr>
          <a:xfrm>
            <a:off x="11468100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10800000">
            <a:off x="10908792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50448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885036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22309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577038" y="1268077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febb6a1e-a188-4d31-8b17-da9a6649ac8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542" y="530352"/>
            <a:ext cx="3295353" cy="5990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83017" y="114490"/>
            <a:ext cx="1670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Приложение </a:t>
            </a:r>
            <a:r>
              <a:rPr lang="ru-RU" dirty="0" smtClean="0"/>
              <a:t>4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12203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03013" y="67961"/>
            <a:ext cx="3408867" cy="46239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Блок 3.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Внешний вид формы наряда</a:t>
            </a:r>
            <a:r>
              <a:rPr lang="ru-RU" sz="1400" dirty="0" smtClean="0"/>
              <a:t>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0685" y="892540"/>
            <a:ext cx="43802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Форма наряда – раздел «</a:t>
            </a:r>
            <a:r>
              <a:rPr lang="ru-RU" b="1" dirty="0" err="1" smtClean="0"/>
              <a:t>Эл.договор</a:t>
            </a:r>
            <a:r>
              <a:rPr lang="ru-RU" b="1" dirty="0" smtClean="0"/>
              <a:t>».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74836" y="1261872"/>
            <a:ext cx="206062" cy="1338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510845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84543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183490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50448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885036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22309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577038" y="1268077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11468100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10800000">
            <a:off x="10908792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00004" y="1395766"/>
            <a:ext cx="10506455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/>
              <a:t>Договор подписан! Электронная версия договора будет отправлена клиенту на указанный почтовый ящик и будет доставлена в течении часа.</a:t>
            </a:r>
            <a:endParaRPr lang="ru-RU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973" y="2080825"/>
            <a:ext cx="3012699" cy="4040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9794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03013" y="67961"/>
            <a:ext cx="3408867" cy="46239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Блок 3.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Внешний вид формы наряда</a:t>
            </a:r>
            <a:r>
              <a:rPr lang="ru-RU" sz="1400" dirty="0" smtClean="0"/>
              <a:t>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0685" y="892540"/>
            <a:ext cx="43802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Форма наряда – раздел «</a:t>
            </a:r>
            <a:r>
              <a:rPr lang="ru-RU" b="1" dirty="0" err="1" smtClean="0"/>
              <a:t>Эл.договор</a:t>
            </a:r>
            <a:r>
              <a:rPr lang="ru-RU" b="1" dirty="0" smtClean="0"/>
              <a:t>».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74836" y="1261872"/>
            <a:ext cx="206062" cy="1338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10845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84543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83490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50448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85036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22309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77038" y="1268077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D:\РТК\У Д А Л Е Н К А\ТЕСТ ЭД\Файлы\Эд-внесение данных - 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7219" y="1094510"/>
            <a:ext cx="2775835" cy="5215328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Овал 14"/>
          <p:cNvSpPr/>
          <p:nvPr/>
        </p:nvSpPr>
        <p:spPr>
          <a:xfrm>
            <a:off x="6602045" y="5440028"/>
            <a:ext cx="1566830" cy="31539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8135582" y="3800805"/>
            <a:ext cx="946586" cy="17297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181692" y="2048187"/>
            <a:ext cx="54066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000000"/>
                </a:solidFill>
                <a:ea typeface="Arial" panose="020B0604020202020204" pitchFamily="34" charset="0"/>
              </a:rPr>
              <a:t>Если Клиент отказывается от заключения </a:t>
            </a:r>
            <a:r>
              <a:rPr lang="ru-RU" sz="1600" dirty="0">
                <a:solidFill>
                  <a:srgbClr val="000000"/>
                </a:solidFill>
                <a:ea typeface="Arial" panose="020B0604020202020204" pitchFamily="34" charset="0"/>
              </a:rPr>
              <a:t>ЭД или по иным причинам, </a:t>
            </a:r>
            <a:r>
              <a:rPr lang="ru-RU" sz="1600" dirty="0" smtClean="0">
                <a:solidFill>
                  <a:srgbClr val="000000"/>
                </a:solidFill>
                <a:ea typeface="Arial" panose="020B0604020202020204" pitchFamily="34" charset="0"/>
              </a:rPr>
              <a:t>то необходимо нажать </a:t>
            </a:r>
            <a:r>
              <a:rPr lang="ru-RU" sz="1600" dirty="0">
                <a:solidFill>
                  <a:srgbClr val="000000"/>
                </a:solidFill>
                <a:ea typeface="Arial" panose="020B0604020202020204" pitchFamily="34" charset="0"/>
              </a:rPr>
              <a:t>«Отказ от эл. </a:t>
            </a:r>
            <a:r>
              <a:rPr lang="ru-RU" sz="1600" dirty="0" smtClean="0">
                <a:solidFill>
                  <a:srgbClr val="000000"/>
                </a:solidFill>
                <a:ea typeface="Arial" panose="020B0604020202020204" pitchFamily="34" charset="0"/>
              </a:rPr>
              <a:t>договора» и выбрать причину отказа. </a:t>
            </a:r>
            <a:endParaRPr lang="ru-RU" sz="1600" dirty="0">
              <a:solidFill>
                <a:srgbClr val="000000"/>
              </a:solidFill>
              <a:ea typeface="Times New Roman" panose="02020603050405020304" pitchFamily="18" charset="0"/>
            </a:endParaRPr>
          </a:p>
        </p:txBody>
      </p:sp>
      <p:pic>
        <p:nvPicPr>
          <p:cNvPr id="19" name="Рисунок 18" descr="D:\РТК\У Д А Л Е Н К А\ТЕСТ ЭД\Файлы\ЭД_причины отказа (2 причины)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896" y="2859750"/>
            <a:ext cx="2485390" cy="161353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Стрелка вправо 21"/>
          <p:cNvSpPr/>
          <p:nvPr/>
        </p:nvSpPr>
        <p:spPr>
          <a:xfrm>
            <a:off x="11468100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10800000">
            <a:off x="10908792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936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03013" y="67961"/>
            <a:ext cx="3408867" cy="46239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Блок 3.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Внешний вид формы наряда</a:t>
            </a:r>
            <a:r>
              <a:rPr lang="ru-RU" sz="1400" dirty="0" smtClean="0"/>
              <a:t>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0685" y="892540"/>
            <a:ext cx="43802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Форма наряда – раздел «</a:t>
            </a:r>
            <a:r>
              <a:rPr lang="ru-RU" b="1" dirty="0" err="1" smtClean="0"/>
              <a:t>Эл.договор</a:t>
            </a:r>
            <a:r>
              <a:rPr lang="ru-RU" b="1" dirty="0" smtClean="0"/>
              <a:t>».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74836" y="1261872"/>
            <a:ext cx="206062" cy="1338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10845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84543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83490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50448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85036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22309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77038" y="1268077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75093" y="1908834"/>
            <a:ext cx="4729416" cy="985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solidFill>
                  <a:srgbClr val="000000"/>
                </a:solidFill>
                <a:ea typeface="Arial" panose="020B0604020202020204" pitchFamily="34" charset="0"/>
              </a:rPr>
              <a:t>Выбранная причина </a:t>
            </a:r>
            <a:r>
              <a:rPr lang="ru-RU" sz="1600" dirty="0" smtClean="0">
                <a:solidFill>
                  <a:srgbClr val="000000"/>
                </a:solidFill>
                <a:ea typeface="Arial" panose="020B0604020202020204" pitchFamily="34" charset="0"/>
              </a:rPr>
              <a:t>отказа будет </a:t>
            </a:r>
            <a:r>
              <a:rPr lang="ru-RU" sz="1600" dirty="0">
                <a:solidFill>
                  <a:srgbClr val="000000"/>
                </a:solidFill>
                <a:ea typeface="Arial" panose="020B0604020202020204" pitchFamily="34" charset="0"/>
              </a:rPr>
              <a:t>отображена на закладке «Электронный договор</a:t>
            </a:r>
            <a:r>
              <a:rPr lang="ru-RU" sz="1600" dirty="0" smtClean="0">
                <a:solidFill>
                  <a:srgbClr val="000000"/>
                </a:solidFill>
                <a:ea typeface="Arial" panose="020B0604020202020204" pitchFamily="34" charset="0"/>
              </a:rPr>
              <a:t>».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Например:</a:t>
            </a:r>
            <a:endParaRPr lang="ru-RU" sz="1600" dirty="0">
              <a:solidFill>
                <a:srgbClr val="000000"/>
              </a:solidFill>
              <a:ea typeface="Times New Roman" panose="02020603050405020304" pitchFamily="18" charset="0"/>
            </a:endParaRPr>
          </a:p>
        </p:txBody>
      </p:sp>
      <p:pic>
        <p:nvPicPr>
          <p:cNvPr id="15" name="Рисунок 14" descr="D:\РТК\У Д А Л Е Н К А\ТЕСТ ЭД\Файлы\ЭД_Отказ клиента от ЭД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898" y="4043408"/>
            <a:ext cx="2600960" cy="139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Прямоугольник 15"/>
          <p:cNvSpPr/>
          <p:nvPr/>
        </p:nvSpPr>
        <p:spPr>
          <a:xfrm>
            <a:off x="1031619" y="3363426"/>
            <a:ext cx="3449782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0000"/>
                </a:solidFill>
                <a:ea typeface="Arial" panose="020B0604020202020204" pitchFamily="34" charset="0"/>
              </a:rPr>
              <a:t>Отказ </a:t>
            </a:r>
            <a:r>
              <a:rPr lang="ru-RU" sz="1400" dirty="0" smtClean="0">
                <a:solidFill>
                  <a:srgbClr val="000000"/>
                </a:solidFill>
                <a:ea typeface="Arial" panose="020B0604020202020204" pitchFamily="34" charset="0"/>
              </a:rPr>
              <a:t>Клиента </a:t>
            </a:r>
            <a:r>
              <a:rPr lang="ru-RU" sz="1400" dirty="0">
                <a:solidFill>
                  <a:srgbClr val="000000"/>
                </a:solidFill>
                <a:ea typeface="Arial" panose="020B0604020202020204" pitchFamily="34" charset="0"/>
              </a:rPr>
              <a:t>от Эд (отображен статус договора и причина отказа от ЭД</a:t>
            </a:r>
            <a:r>
              <a:rPr lang="ru-RU" sz="1400" dirty="0" smtClean="0">
                <a:solidFill>
                  <a:srgbClr val="000000"/>
                </a:solidFill>
                <a:ea typeface="Arial" panose="020B0604020202020204" pitchFamily="34" charset="0"/>
              </a:rPr>
              <a:t>).</a:t>
            </a:r>
            <a:endParaRPr lang="ru-RU" sz="1400" dirty="0">
              <a:solidFill>
                <a:srgbClr val="000000"/>
              </a:solidFill>
              <a:ea typeface="Times New Roman" panose="02020603050405020304" pitchFamily="18" charset="0"/>
            </a:endParaRPr>
          </a:p>
        </p:txBody>
      </p:sp>
      <p:pic>
        <p:nvPicPr>
          <p:cNvPr id="17" name="Рисунок 16" descr="D:\РТК\У Д А Л Е Н К А\ТЕСТ ЭД\Файлы\ЭД_Клиент не смог получить смс-фиксация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628" y="4043408"/>
            <a:ext cx="2599690" cy="1382395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Прямоугольник 17"/>
          <p:cNvSpPr/>
          <p:nvPr/>
        </p:nvSpPr>
        <p:spPr>
          <a:xfrm>
            <a:off x="5430983" y="3378494"/>
            <a:ext cx="39208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0000"/>
                </a:solidFill>
                <a:ea typeface="Arial" panose="020B0604020202020204" pitchFamily="34" charset="0"/>
              </a:rPr>
              <a:t>Клиент не смог получить смс (отображен статус договора и причина отказа от ЭД</a:t>
            </a:r>
            <a:r>
              <a:rPr lang="ru-RU" sz="1400" dirty="0" smtClean="0">
                <a:solidFill>
                  <a:srgbClr val="000000"/>
                </a:solidFill>
                <a:ea typeface="Arial" panose="020B0604020202020204" pitchFamily="34" charset="0"/>
              </a:rPr>
              <a:t>).</a:t>
            </a:r>
            <a:endParaRPr lang="ru-RU" sz="1400" dirty="0"/>
          </a:p>
        </p:txBody>
      </p:sp>
      <p:sp>
        <p:nvSpPr>
          <p:cNvPr id="19" name="Стрелка вправо 18"/>
          <p:cNvSpPr/>
          <p:nvPr/>
        </p:nvSpPr>
        <p:spPr>
          <a:xfrm>
            <a:off x="11468100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10800000">
            <a:off x="10908792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946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 descr="cid:24a1ca8f-7178-495d-ae8d-d23b8be0fd2f"/>
          <p:cNvPicPr/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239" y="299155"/>
            <a:ext cx="3563015" cy="61154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7223752" y="651796"/>
            <a:ext cx="609987" cy="4814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3013" y="67961"/>
            <a:ext cx="3408867" cy="46239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Блок 3.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Внешний вид формы наряда</a:t>
            </a:r>
            <a:r>
              <a:rPr lang="ru-RU" sz="1400" dirty="0" smtClean="0"/>
              <a:t>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0685" y="892540"/>
            <a:ext cx="43802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Форма наряда – раздел «</a:t>
            </a:r>
            <a:r>
              <a:rPr lang="ru-RU" b="1" dirty="0" err="1" smtClean="0"/>
              <a:t>Эл.договор</a:t>
            </a:r>
            <a:r>
              <a:rPr lang="ru-RU" b="1" dirty="0" smtClean="0"/>
              <a:t>».</a:t>
            </a:r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>
            <a:off x="11468100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10800000">
            <a:off x="10908792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174836" y="1261872"/>
            <a:ext cx="206062" cy="1338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510845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84543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183490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550448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85036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22309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577038" y="1268077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16522" y="2280699"/>
            <a:ext cx="48315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Закладка </a:t>
            </a:r>
            <a:r>
              <a:rPr lang="ru-RU" b="1" dirty="0" smtClean="0"/>
              <a:t>«</a:t>
            </a:r>
            <a:r>
              <a:rPr lang="ru-RU" b="1" dirty="0" err="1" smtClean="0"/>
              <a:t>Эл.договор</a:t>
            </a:r>
            <a:r>
              <a:rPr lang="ru-RU" b="1" dirty="0" smtClean="0"/>
              <a:t>» </a:t>
            </a:r>
            <a:r>
              <a:rPr lang="ru-RU" dirty="0" smtClean="0"/>
              <a:t>позволяет в онлайн-режиме заключить договор с Клиентом, минуя при этом бумажные носители.</a:t>
            </a:r>
            <a:endParaRPr lang="ru-RU" dirty="0"/>
          </a:p>
          <a:p>
            <a:pPr algn="just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593168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cid:24a1ca8f-7178-495d-ae8d-d23b8be0fd2f"/>
          <p:cNvPicPr/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12" y="2219647"/>
            <a:ext cx="2503125" cy="435498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203013" y="67961"/>
            <a:ext cx="3408867" cy="46239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Блок 3.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Внешний вид формы наряда</a:t>
            </a:r>
            <a:r>
              <a:rPr lang="ru-RU" sz="1400" dirty="0" smtClean="0"/>
              <a:t>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0685" y="892540"/>
            <a:ext cx="43802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Форма наряда – раздел «</a:t>
            </a:r>
            <a:r>
              <a:rPr lang="ru-RU" b="1" dirty="0" err="1" smtClean="0"/>
              <a:t>Эл.договор</a:t>
            </a:r>
            <a:r>
              <a:rPr lang="ru-RU" b="1" dirty="0" smtClean="0"/>
              <a:t>».</a:t>
            </a:r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>
            <a:off x="11468100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10800000">
            <a:off x="10908792" y="6128038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174836" y="1261872"/>
            <a:ext cx="206062" cy="1338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510845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84543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183490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550448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85036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22309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577038" y="1268077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3013" y="1309650"/>
            <a:ext cx="11573351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/>
              <a:t>Для заключения Электронного договора статус документа должен быть «</a:t>
            </a:r>
            <a:r>
              <a:rPr lang="en-US" sz="1600" dirty="0"/>
              <a:t>ACTIVE</a:t>
            </a:r>
            <a:r>
              <a:rPr lang="ru-RU" sz="1600" dirty="0" smtClean="0"/>
              <a:t>». По умолчанию н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а форме будет</a:t>
            </a:r>
            <a:r>
              <a:rPr kumimoji="0" lang="ru-RU" altLang="ru-RU" sz="16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 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выбран документ Паспорт РФ. </a:t>
            </a:r>
            <a:r>
              <a:rPr lang="ru-RU" altLang="ru-RU" sz="1600" dirty="0" smtClean="0">
                <a:solidFill>
                  <a:srgbClr val="000000"/>
                </a:solidFill>
                <a:ea typeface="Arial" panose="020B0604020202020204" pitchFamily="34" charset="0"/>
              </a:rPr>
              <a:t>Необходимо в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вести данные о документе Клиента вручную</a:t>
            </a:r>
            <a:r>
              <a:rPr kumimoji="0" lang="ru-RU" altLang="ru-RU" sz="16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 или 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с помощью сканера, нажав синюю</a:t>
            </a:r>
            <a:r>
              <a:rPr kumimoji="0" lang="ru-RU" altLang="ru-RU" sz="16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 кнопку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. Обязательные для заполнения поля отмечены звездочкой (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Arial" panose="020B0604020202020204" pitchFamily="34" charset="0"/>
              </a:rPr>
              <a:t>*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). 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922468" y="3230267"/>
            <a:ext cx="496473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После заполнения кликнуть на ссылку «Сохранить данные документа». Далее подтвердить действие, нажав «Да»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2775616" y="6055857"/>
            <a:ext cx="384757" cy="46040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8" name="Прямая со стрелкой 27"/>
          <p:cNvCxnSpPr/>
          <p:nvPr/>
        </p:nvCxnSpPr>
        <p:spPr>
          <a:xfrm flipV="1">
            <a:off x="3248738" y="3319272"/>
            <a:ext cx="480468" cy="13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Рисунок 28" descr="D:\РТК\У Д А Л Е Н К А\ТЕСТ ЭД\Файлы\Эд-внесение данных - 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100" y="2185697"/>
            <a:ext cx="2489458" cy="4281897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Овал 29"/>
          <p:cNvSpPr/>
          <p:nvPr/>
        </p:nvSpPr>
        <p:spPr>
          <a:xfrm>
            <a:off x="4263757" y="5515050"/>
            <a:ext cx="1566830" cy="31539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 descr="D:\РТК\У Д А Л Е Н К А\ТЕСТ ЭД\Файлы\Эд-подтверждение действий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239" y="2212997"/>
            <a:ext cx="2220595" cy="101727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2" name="Прямая со стрелкой 31"/>
          <p:cNvCxnSpPr/>
          <p:nvPr/>
        </p:nvCxnSpPr>
        <p:spPr>
          <a:xfrm flipV="1">
            <a:off x="6326452" y="2742573"/>
            <a:ext cx="596016" cy="5766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6811204" y="4352319"/>
            <a:ext cx="4866446" cy="164775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b="1" dirty="0" smtClean="0">
                <a:solidFill>
                  <a:srgbClr val="000000"/>
                </a:solidFill>
                <a:ea typeface="Arial" panose="020B0604020202020204" pitchFamily="34" charset="0"/>
              </a:rPr>
              <a:t>Обрати внимание! </a:t>
            </a:r>
            <a:r>
              <a:rPr lang="ru-RU" sz="1600" dirty="0" smtClean="0">
                <a:solidFill>
                  <a:srgbClr val="000000"/>
                </a:solidFill>
                <a:ea typeface="Arial" panose="020B0604020202020204" pitchFamily="34" charset="0"/>
              </a:rPr>
              <a:t>Код </a:t>
            </a:r>
            <a:r>
              <a:rPr lang="ru-RU" sz="1600" dirty="0">
                <a:solidFill>
                  <a:srgbClr val="000000"/>
                </a:solidFill>
                <a:ea typeface="Arial" panose="020B0604020202020204" pitchFamily="34" charset="0"/>
              </a:rPr>
              <a:t>инсталлятора </a:t>
            </a:r>
            <a:r>
              <a:rPr lang="ru-RU" sz="1600" dirty="0" smtClean="0">
                <a:solidFill>
                  <a:srgbClr val="000000"/>
                </a:solidFill>
                <a:ea typeface="Arial" panose="020B0604020202020204" pitchFamily="34" charset="0"/>
              </a:rPr>
              <a:t>потребуется для заполнения формы, поэтому его можно скопировать, </a:t>
            </a:r>
            <a:r>
              <a:rPr lang="ru-RU" sz="1600" dirty="0">
                <a:solidFill>
                  <a:srgbClr val="000000"/>
                </a:solidFill>
                <a:ea typeface="Arial" panose="020B0604020202020204" pitchFamily="34" charset="0"/>
              </a:rPr>
              <a:t>для этого необходимо нажать на код</a:t>
            </a:r>
            <a:r>
              <a:rPr lang="ru-RU" sz="1600" dirty="0" smtClean="0">
                <a:solidFill>
                  <a:srgbClr val="000000"/>
                </a:solidFill>
                <a:ea typeface="Arial" panose="020B0604020202020204" pitchFamily="34" charset="0"/>
              </a:rPr>
              <a:t>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3" name="Рисунок 32" descr="cid:5f618446-b46d-4737-8c55-ea24ee415fe0"/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3383" y="5275562"/>
            <a:ext cx="2341880" cy="5118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6545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 descr="D:\РТК\У Д А Л Е Н К А\ТЕСТ ЭД\Файлы\Эд-добавление номера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898" y="2291104"/>
            <a:ext cx="2497200" cy="42586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6888" y="2293114"/>
            <a:ext cx="2331143" cy="42566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0" name="Picture 3" descr="cid:AC008561-BF4F-4180-A6D6-F46B605E000D-L0-001"/>
          <p:cNvPicPr>
            <a:picLocks noChangeAspect="1" noChangeArrowheads="1"/>
          </p:cNvPicPr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750" y="2320824"/>
            <a:ext cx="2148442" cy="4195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534418" y="5411867"/>
            <a:ext cx="2215154" cy="35246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3013" y="67961"/>
            <a:ext cx="3408867" cy="46239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Блок 3.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Внешний вид формы наряда</a:t>
            </a:r>
            <a:r>
              <a:rPr lang="ru-RU" sz="1400" dirty="0" smtClean="0"/>
              <a:t>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0685" y="892540"/>
            <a:ext cx="43802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Форма наряда – раздел «</a:t>
            </a:r>
            <a:r>
              <a:rPr lang="ru-RU" b="1" dirty="0" err="1" smtClean="0"/>
              <a:t>Эл.договор</a:t>
            </a:r>
            <a:r>
              <a:rPr lang="ru-RU" b="1" dirty="0" smtClean="0"/>
              <a:t>».</a:t>
            </a:r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>
            <a:off x="11468100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10800000">
            <a:off x="10908792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174836" y="1261872"/>
            <a:ext cx="206062" cy="1338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510845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84543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183490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550448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85036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22309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577038" y="1268077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25917" y="1462376"/>
            <a:ext cx="11189976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 smtClean="0">
                <a:solidFill>
                  <a:srgbClr val="000000"/>
                </a:solidFill>
                <a:ea typeface="Arial" panose="020B0604020202020204" pitchFamily="34" charset="0"/>
              </a:rPr>
              <a:t>Далее система предлагает провести процедуру идентификации Клиента. Для этого в </a:t>
            </a:r>
            <a:r>
              <a:rPr lang="ru-RU" sz="1600" dirty="0">
                <a:solidFill>
                  <a:srgbClr val="000000"/>
                </a:solidFill>
                <a:ea typeface="Arial" panose="020B0604020202020204" pitchFamily="34" charset="0"/>
              </a:rPr>
              <a:t>открывшемся окне </a:t>
            </a:r>
            <a:r>
              <a:rPr lang="ru-RU" sz="1600" dirty="0" smtClean="0">
                <a:solidFill>
                  <a:srgbClr val="000000"/>
                </a:solidFill>
                <a:ea typeface="Arial" panose="020B0604020202020204" pitchFamily="34" charset="0"/>
              </a:rPr>
              <a:t>ввести номер </a:t>
            </a:r>
            <a:r>
              <a:rPr lang="ru-RU" sz="1600" dirty="0">
                <a:solidFill>
                  <a:srgbClr val="000000"/>
                </a:solidFill>
                <a:ea typeface="Arial" panose="020B0604020202020204" pitchFamily="34" charset="0"/>
              </a:rPr>
              <a:t>телефона К</a:t>
            </a:r>
            <a:r>
              <a:rPr lang="ru-RU" sz="1600" dirty="0" smtClean="0">
                <a:solidFill>
                  <a:srgbClr val="000000"/>
                </a:solidFill>
                <a:ea typeface="Arial" panose="020B0604020202020204" pitchFamily="34" charset="0"/>
              </a:rPr>
              <a:t>лиента</a:t>
            </a:r>
            <a:r>
              <a:rPr lang="ru-RU" sz="1600" dirty="0">
                <a:solidFill>
                  <a:srgbClr val="000000"/>
                </a:solidFill>
                <a:ea typeface="Arial" panose="020B0604020202020204" pitchFamily="34" charset="0"/>
              </a:rPr>
              <a:t>, </a:t>
            </a:r>
            <a:r>
              <a:rPr lang="ru-RU" sz="1600" dirty="0" smtClean="0">
                <a:solidFill>
                  <a:srgbClr val="000000"/>
                </a:solidFill>
                <a:ea typeface="Arial" panose="020B0604020202020204" pitchFamily="34" charset="0"/>
              </a:rPr>
              <a:t>а затем код подтверждения.</a:t>
            </a:r>
            <a:endParaRPr lang="ru-RU" sz="1600" dirty="0">
              <a:solidFill>
                <a:srgbClr val="000000"/>
              </a:solidFill>
              <a:ea typeface="Times New Roman" panose="02020603050405020304" pitchFamily="18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3946513" y="2738808"/>
            <a:ext cx="45979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6739274" y="2738808"/>
            <a:ext cx="3818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7399126" y="5910242"/>
            <a:ext cx="844328" cy="35246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404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03013" y="67961"/>
            <a:ext cx="3408867" cy="46239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Блок 3.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Внешний вид формы наряда</a:t>
            </a:r>
            <a:r>
              <a:rPr lang="ru-RU" sz="1400" dirty="0" smtClean="0"/>
              <a:t>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0685" y="892540"/>
            <a:ext cx="43802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Форма наряда – раздел «</a:t>
            </a:r>
            <a:r>
              <a:rPr lang="ru-RU" b="1" dirty="0" err="1" smtClean="0"/>
              <a:t>Эл.договор</a:t>
            </a:r>
            <a:r>
              <a:rPr lang="ru-RU" b="1" dirty="0" smtClean="0"/>
              <a:t>».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74836" y="1261872"/>
            <a:ext cx="206062" cy="1338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510845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84543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183490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50448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885036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22309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577038" y="1268077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11468100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10800000">
            <a:off x="10908792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00004" y="1395766"/>
            <a:ext cx="10506455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/>
              <a:t>Ознакомиться </a:t>
            </a:r>
            <a:r>
              <a:rPr lang="ru-RU" dirty="0"/>
              <a:t>с условиями обработки информации </a:t>
            </a:r>
            <a:r>
              <a:rPr lang="ru-RU" dirty="0" smtClean="0"/>
              <a:t>о пользователях и </a:t>
            </a:r>
            <a:r>
              <a:rPr lang="ru-RU" dirty="0"/>
              <a:t>публичной </a:t>
            </a:r>
            <a:r>
              <a:rPr lang="ru-RU" dirty="0" smtClean="0"/>
              <a:t>офертой. Нажать «Согласен», а затем «Продолжить».</a:t>
            </a:r>
            <a:endParaRPr lang="ru-RU" dirty="0"/>
          </a:p>
        </p:txBody>
      </p:sp>
      <p:pic>
        <p:nvPicPr>
          <p:cNvPr id="21" name="Picture 4" descr="afca8675-d8d6-4306-9b6d-a0a6af8dc1f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844" y="2201684"/>
            <a:ext cx="2690534" cy="456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f6f2ff63-7b14-45e6-9bc9-5c07a47a4e9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579" y="2158898"/>
            <a:ext cx="2720212" cy="4579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64d0da0d-6e2e-4252-a0ca-6f52b1c171a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3749" y="2153360"/>
            <a:ext cx="2681289" cy="4590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 descr="2e26eced-7588-4cf6-882d-e8afeaf37be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79" y="2183418"/>
            <a:ext cx="2841794" cy="4615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9305201" y="6100330"/>
            <a:ext cx="2162899" cy="39263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799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03013" y="67961"/>
            <a:ext cx="3408867" cy="46239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Блок 3.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Внешний вид формы наряда</a:t>
            </a:r>
            <a:r>
              <a:rPr lang="ru-RU" sz="1400" dirty="0" smtClean="0"/>
              <a:t>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0685" y="892540"/>
            <a:ext cx="43802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Форма наряда – раздел «</a:t>
            </a:r>
            <a:r>
              <a:rPr lang="ru-RU" b="1" dirty="0" err="1" smtClean="0"/>
              <a:t>Эл.договор</a:t>
            </a:r>
            <a:r>
              <a:rPr lang="ru-RU" b="1" dirty="0" smtClean="0"/>
              <a:t>».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74836" y="1261872"/>
            <a:ext cx="206062" cy="1338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510845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84543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183490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50448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885036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22309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577038" y="1268077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11468100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10800000">
            <a:off x="10908792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00004" y="1395766"/>
            <a:ext cx="10506455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/>
              <a:t>Заполнить обязательные поля в формах «Сведения об абоненте», </a:t>
            </a:r>
            <a:r>
              <a:rPr lang="ru-RU" dirty="0"/>
              <a:t>«Документ удостоверяющий личность</a:t>
            </a:r>
            <a:r>
              <a:rPr lang="ru-RU" dirty="0" smtClean="0"/>
              <a:t>», </a:t>
            </a:r>
            <a:r>
              <a:rPr lang="ru-RU" dirty="0"/>
              <a:t>«Адрес предоставления </a:t>
            </a:r>
            <a:r>
              <a:rPr lang="ru-RU" dirty="0" smtClean="0"/>
              <a:t>услуги», затем «Продолжить».</a:t>
            </a:r>
            <a:endParaRPr lang="ru-RU" dirty="0"/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3197318" y="2383176"/>
            <a:ext cx="25761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aeee7bd8-eeee-4973-9b6e-7dfc3c0d0bf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87" y="2041595"/>
            <a:ext cx="2496911" cy="4208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 descr="400598b1-541e-4544-bcb6-384548abf87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9183" y="2041595"/>
            <a:ext cx="2687866" cy="4446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 descr="21e08332-60e7-462c-b485-500f8f1b738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458" y="2041595"/>
            <a:ext cx="2700766" cy="4619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 descr="4d7216d7-dff6-46d5-b6de-d23b565e1ed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2692" y="2038358"/>
            <a:ext cx="2254508" cy="2226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" name="Прямая со стрелкой 24"/>
          <p:cNvCxnSpPr/>
          <p:nvPr/>
        </p:nvCxnSpPr>
        <p:spPr>
          <a:xfrm>
            <a:off x="6233089" y="2383176"/>
            <a:ext cx="25761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9352593" y="2437760"/>
            <a:ext cx="25761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741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03013" y="67961"/>
            <a:ext cx="3408867" cy="46239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Блок 3.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Внешний вид формы наряда</a:t>
            </a:r>
            <a:r>
              <a:rPr lang="ru-RU" sz="1400" dirty="0" smtClean="0"/>
              <a:t>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0685" y="892540"/>
            <a:ext cx="43802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Форма наряда – раздел «</a:t>
            </a:r>
            <a:r>
              <a:rPr lang="ru-RU" b="1" dirty="0" err="1" smtClean="0"/>
              <a:t>Эл.договор</a:t>
            </a:r>
            <a:r>
              <a:rPr lang="ru-RU" b="1" dirty="0" smtClean="0"/>
              <a:t>».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74836" y="1261872"/>
            <a:ext cx="206062" cy="1338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510845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84543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183490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50448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885036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22309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577038" y="1268077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11468100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10800000">
            <a:off x="10908792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9420" y="1328819"/>
            <a:ext cx="11487780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/>
              <a:t>Необходимо ознакомить клиента с текстом договора. В зависимости от региона, договор отображается по разному. После ознакомления необходимо нажать Продолжить </a:t>
            </a:r>
            <a:endParaRPr lang="ru-RU" dirty="0"/>
          </a:p>
        </p:txBody>
      </p:sp>
      <p:pic>
        <p:nvPicPr>
          <p:cNvPr id="8194" name="Picture 2" descr="4179d2b2-8d95-42a1-b301-f67e50a7523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46" y="2013878"/>
            <a:ext cx="2476677" cy="417939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0D41247F-333E-479D-B93C-6B428BB97EE8-L0-00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4" b="13664"/>
          <a:stretch/>
        </p:blipFill>
        <p:spPr bwMode="auto">
          <a:xfrm>
            <a:off x="7889807" y="2002806"/>
            <a:ext cx="2455205" cy="41904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80898" y="6330553"/>
            <a:ext cx="1615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Волга, текстом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929143" y="6330553"/>
            <a:ext cx="3218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Юг, </a:t>
            </a:r>
            <a:r>
              <a:rPr lang="en-US" dirty="0" smtClean="0"/>
              <a:t>pdf </a:t>
            </a:r>
            <a:r>
              <a:rPr lang="ru-RU" dirty="0" smtClean="0"/>
              <a:t>при нажатии на кнопку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7390979" y="6330553"/>
            <a:ext cx="3274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Урал, несколько страниц текста</a:t>
            </a:r>
            <a:endParaRPr lang="ru-RU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4161466" y="2002807"/>
            <a:ext cx="2422214" cy="4190463"/>
            <a:chOff x="4161466" y="2002807"/>
            <a:chExt cx="2422214" cy="4190463"/>
          </a:xfrm>
        </p:grpSpPr>
        <p:pic>
          <p:nvPicPr>
            <p:cNvPr id="1028" name="Picture 4" descr="E38BEB25-2D84-4C4E-9522-93F54B37F814-L0-001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04" t="11447" r="2557" b="12701"/>
            <a:stretch/>
          </p:blipFill>
          <p:spPr bwMode="auto">
            <a:xfrm>
              <a:off x="4161466" y="2002807"/>
              <a:ext cx="2422214" cy="41904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Прямоугольник 14"/>
            <p:cNvSpPr/>
            <p:nvPr/>
          </p:nvSpPr>
          <p:spPr>
            <a:xfrm>
              <a:off x="4425695" y="5212079"/>
              <a:ext cx="1921923" cy="36646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917835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03013" y="67961"/>
            <a:ext cx="3408867" cy="46239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Блок 3.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Внешний вид формы наряда</a:t>
            </a:r>
            <a:r>
              <a:rPr lang="ru-RU" sz="1400" dirty="0" smtClean="0"/>
              <a:t>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0685" y="892540"/>
            <a:ext cx="43802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Форма наряда – раздел «</a:t>
            </a:r>
            <a:r>
              <a:rPr lang="ru-RU" b="1" dirty="0" err="1" smtClean="0"/>
              <a:t>Эл.договор</a:t>
            </a:r>
            <a:r>
              <a:rPr lang="ru-RU" b="1" dirty="0" smtClean="0"/>
              <a:t>».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74836" y="1261872"/>
            <a:ext cx="206062" cy="1338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510845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84543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183490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50448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885036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22309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577038" y="1268077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11468100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10800000">
            <a:off x="10908792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52404" y="1548166"/>
            <a:ext cx="11092228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/>
              <a:t>Затем необходимо ввести код* подтверждения инсталлятора, далее нажать «Продолжить». </a:t>
            </a:r>
            <a:endParaRPr lang="ru-RU" dirty="0"/>
          </a:p>
        </p:txBody>
      </p:sp>
      <p:grpSp>
        <p:nvGrpSpPr>
          <p:cNvPr id="23" name="Группа 22"/>
          <p:cNvGrpSpPr/>
          <p:nvPr/>
        </p:nvGrpSpPr>
        <p:grpSpPr>
          <a:xfrm>
            <a:off x="1740689" y="2568068"/>
            <a:ext cx="3215359" cy="3827079"/>
            <a:chOff x="1740689" y="2568068"/>
            <a:chExt cx="3215359" cy="3827079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065"/>
            <a:stretch/>
          </p:blipFill>
          <p:spPr>
            <a:xfrm>
              <a:off x="1740689" y="2568068"/>
              <a:ext cx="3215359" cy="3827079"/>
            </a:xfrm>
            <a:prstGeom prst="rect">
              <a:avLst/>
            </a:prstGeom>
          </p:spPr>
        </p:pic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5433" y="3349970"/>
              <a:ext cx="2909447" cy="2953363"/>
            </a:xfrm>
            <a:prstGeom prst="rect">
              <a:avLst/>
            </a:prstGeom>
          </p:spPr>
        </p:pic>
      </p:grp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3" t="4264" b="89042"/>
          <a:stretch/>
        </p:blipFill>
        <p:spPr>
          <a:xfrm>
            <a:off x="6510528" y="4481607"/>
            <a:ext cx="417576" cy="466345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5553456" y="3742943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400" dirty="0"/>
              <a:t>*Код инсталлятора – спец. код, которым он подтверждает корректность введенных данных абонента. Код инсталлятора прописан во вкладке </a:t>
            </a:r>
            <a:r>
              <a:rPr lang="ru-RU" sz="1400" dirty="0" err="1"/>
              <a:t>Эл.договор</a:t>
            </a:r>
            <a:r>
              <a:rPr lang="ru-RU" sz="1400" dirty="0"/>
              <a:t> а так же может быть скопирован из заголовка окна по нажатию на кнопку </a:t>
            </a:r>
          </a:p>
        </p:txBody>
      </p:sp>
    </p:spTree>
    <p:extLst>
      <p:ext uri="{BB962C8B-B14F-4D97-AF65-F5344CB8AC3E}">
        <p14:creationId xmlns:p14="http://schemas.microsoft.com/office/powerpoint/2010/main" val="825211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03013" y="67961"/>
            <a:ext cx="3408867" cy="46239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Блок 3.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Внешний вид формы наряда</a:t>
            </a:r>
            <a:r>
              <a:rPr lang="ru-RU" sz="1400" dirty="0" smtClean="0"/>
              <a:t>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0685" y="892540"/>
            <a:ext cx="43802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Форма наряда – раздел «</a:t>
            </a:r>
            <a:r>
              <a:rPr lang="ru-RU" b="1" dirty="0" err="1" smtClean="0"/>
              <a:t>Эл.договор</a:t>
            </a:r>
            <a:r>
              <a:rPr lang="ru-RU" b="1" dirty="0" smtClean="0"/>
              <a:t>».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74836" y="1261872"/>
            <a:ext cx="206062" cy="13389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510845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84543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183490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50448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885036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223093" y="1261872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577038" y="1268077"/>
            <a:ext cx="206062" cy="1338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11468100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10800000">
            <a:off x="10908792" y="6086475"/>
            <a:ext cx="419100" cy="48815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00004" y="1395766"/>
            <a:ext cx="10506455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/>
              <a:t>Ввести код подтверждения абонента*. Дождаться завершения загрузки. </a:t>
            </a:r>
            <a:endParaRPr lang="ru-RU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3611880" y="2456256"/>
            <a:ext cx="25761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91" y="2029686"/>
            <a:ext cx="3035616" cy="405678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465" y="2029686"/>
            <a:ext cx="2705452" cy="1765554"/>
          </a:xfrm>
          <a:prstGeom prst="rect">
            <a:avLst/>
          </a:prstGeom>
        </p:spPr>
      </p:pic>
      <p:pic>
        <p:nvPicPr>
          <p:cNvPr id="28" name="Picture 4" descr="e39c8718-4bee-4255-a14c-9c0a01983c8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248" y="2029686"/>
            <a:ext cx="2401132" cy="3466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9" name="Прямая со стрелкой 28"/>
          <p:cNvCxnSpPr/>
          <p:nvPr/>
        </p:nvCxnSpPr>
        <p:spPr>
          <a:xfrm>
            <a:off x="6827776" y="2456255"/>
            <a:ext cx="25761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3680069" y="5891114"/>
            <a:ext cx="7088515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/>
              <a:t>*Код подтверждения абонента(простая </a:t>
            </a:r>
            <a:r>
              <a:rPr lang="ru-RU" sz="1400" dirty="0"/>
              <a:t>электронная подпись</a:t>
            </a:r>
            <a:r>
              <a:rPr lang="ru-RU" sz="1400" dirty="0" smtClean="0"/>
              <a:t>) - </a:t>
            </a:r>
            <a:r>
              <a:rPr lang="ru-RU" sz="1400" dirty="0"/>
              <a:t> это одноразовый смс-код, высылаемый на </a:t>
            </a:r>
            <a:r>
              <a:rPr lang="ru-RU" sz="1400" dirty="0" smtClean="0"/>
              <a:t>номер, </a:t>
            </a:r>
            <a:r>
              <a:rPr lang="ru-RU" sz="1400" dirty="0"/>
              <a:t>который </a:t>
            </a:r>
            <a:r>
              <a:rPr lang="ru-RU" sz="1400" dirty="0" smtClean="0"/>
              <a:t>был указан при </a:t>
            </a:r>
            <a:r>
              <a:rPr lang="ru-RU" sz="1400" dirty="0"/>
              <a:t>заведении заявки. </a:t>
            </a:r>
            <a:r>
              <a:rPr lang="ru-RU" sz="1400" dirty="0" smtClean="0"/>
              <a:t>Подтверждает, </a:t>
            </a:r>
            <a:r>
              <a:rPr lang="ru-RU" sz="1400" dirty="0"/>
              <a:t>что </a:t>
            </a:r>
            <a:r>
              <a:rPr lang="ru-RU" sz="1400" dirty="0" smtClean="0"/>
              <a:t>абонент </a:t>
            </a:r>
            <a:r>
              <a:rPr lang="ru-RU" sz="1400" dirty="0"/>
              <a:t>ознакомился с договором и дал согласие на подписание электронного договора</a:t>
            </a:r>
          </a:p>
        </p:txBody>
      </p:sp>
    </p:spTree>
    <p:extLst>
      <p:ext uri="{BB962C8B-B14F-4D97-AF65-F5344CB8AC3E}">
        <p14:creationId xmlns:p14="http://schemas.microsoft.com/office/powerpoint/2010/main" val="33315487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795</TotalTime>
  <Words>763</Words>
  <Application>Microsoft Office PowerPoint</Application>
  <PresentationFormat>Широкоэкранный</PresentationFormat>
  <Paragraphs>77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Палий Алена Игоревна</dc:creator>
  <cp:lastModifiedBy>Язова Анна Алексеевна</cp:lastModifiedBy>
  <cp:revision>60</cp:revision>
  <dcterms:created xsi:type="dcterms:W3CDTF">2020-06-17T09:13:48Z</dcterms:created>
  <dcterms:modified xsi:type="dcterms:W3CDTF">2024-11-21T13:19:30Z</dcterms:modified>
</cp:coreProperties>
</file>