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_rels/.rels" ContentType="application/vnd.openxmlformats-package.relationships+xml"/>
  <Override PartName="/ppt/_rels/presentation.xml.rels" ContentType="application/vnd.openxmlformats-package.relationships+xml"/>
  <Override PartName="/ppt/media/image20.wmf" ContentType="image/x-wmf"/>
  <Override PartName="/ppt/media/image5.wmf" ContentType="image/x-wmf"/>
  <Override PartName="/ppt/media/image19.wmf" ContentType="image/x-wmf"/>
  <Override PartName="/ppt/media/image18.wmf" ContentType="image/x-wmf"/>
  <Override PartName="/ppt/media/image17.wmf" ContentType="image/x-wmf"/>
  <Override PartName="/ppt/media/image15.wmf" ContentType="image/x-wmf"/>
  <Override PartName="/ppt/media/image14.wmf" ContentType="image/x-wmf"/>
  <Override PartName="/ppt/media/image13.wmf" ContentType="image/x-wmf"/>
  <Override PartName="/ppt/media/image12.png" ContentType="image/png"/>
  <Override PartName="/ppt/media/image31.wmf" ContentType="image/x-wmf"/>
  <Override PartName="/ppt/media/image11.wmf" ContentType="image/x-wmf"/>
  <Override PartName="/ppt/media/image4.wmf" ContentType="image/x-wmf"/>
  <Override PartName="/ppt/media/image3.wmf" ContentType="image/x-wmf"/>
  <Override PartName="/ppt/media/image38.wmf" ContentType="image/x-wmf"/>
  <Override PartName="/ppt/media/image22.wmf" ContentType="image/x-wmf"/>
  <Override PartName="/ppt/media/image2.png" ContentType="image/png"/>
  <Override PartName="/ppt/media/image25.wmf" ContentType="image/x-wmf"/>
  <Override PartName="/ppt/media/image28.wmf" ContentType="image/x-wmf"/>
  <Override PartName="/ppt/media/image30.wmf" ContentType="image/x-wmf"/>
  <Override PartName="/ppt/media/image26.wmf" ContentType="image/x-wmf"/>
  <Override PartName="/ppt/media/image32.wmf" ContentType="image/x-wmf"/>
  <Override PartName="/ppt/media/image37.wmf" ContentType="image/x-wmf"/>
  <Override PartName="/ppt/media/image29.wmf" ContentType="image/x-wmf"/>
  <Override PartName="/ppt/media/image10.wmf" ContentType="image/x-wmf"/>
  <Override PartName="/ppt/media/image35.wmf" ContentType="image/x-wmf"/>
  <Override PartName="/ppt/media/image34.png" ContentType="image/png"/>
  <Override PartName="/ppt/media/image33.wmf" ContentType="image/x-wmf"/>
  <Override PartName="/ppt/media/image9.wmf" ContentType="image/x-wmf"/>
  <Override PartName="/ppt/media/image24.wmf" ContentType="image/x-wmf"/>
  <Override PartName="/ppt/media/image8.wmf" ContentType="image/x-wmf"/>
  <Override PartName="/ppt/media/image23.wmf" ContentType="image/x-wmf"/>
  <Override PartName="/ppt/media/image7.png" ContentType="image/png"/>
  <Override PartName="/ppt/media/image16.jpeg" ContentType="image/jpeg"/>
  <Override PartName="/ppt/media/image27.wmf" ContentType="image/x-wmf"/>
  <Override PartName="/ppt/media/image36.wmf" ContentType="image/x-wmf"/>
  <Override PartName="/ppt/media/image1.wmf" ContentType="image/x-wmf"/>
  <Override PartName="/ppt/media/image6.wmf" ContentType="image/x-wmf"/>
  <Override PartName="/ppt/media/image21.wmf" ContentType="image/x-wmf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slideMasters/slideMaster1.xml" ContentType="application/vnd.openxmlformats-officedocument.presentationml.slideMaster+xml"/>
  <Override PartName="/ppt/slideMasters/_rels/slideMaster3.xml.rels" ContentType="application/vnd.openxmlformats-package.relationships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21.xml" ContentType="application/vnd.openxmlformats-officedocument.presentationml.slide+xml"/>
  <Override PartName="/ppt/slides/slide6.xml" ContentType="application/vnd.openxmlformats-officedocument.presentationml.slide+xml"/>
  <Override PartName="/ppt/slides/slide20.xml" ContentType="application/vnd.openxmlformats-officedocument.presentationml.slide+xml"/>
  <Override PartName="/ppt/slides/slide5.xml" ContentType="application/vnd.openxmlformats-officedocument.presentationml.slide+xml"/>
  <Override PartName="/ppt/slides/slide10.xml" ContentType="application/vnd.openxmlformats-officedocument.presentationml.slide+xml"/>
  <Override PartName="/ppt/slides/slide1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11.xml.rels" ContentType="application/vnd.openxmlformats-package.relationships+xml"/>
  <Override PartName="/ppt/slides/_rels/slide18.xml.rels" ContentType="application/vnd.openxmlformats-package.relationships+xml"/>
  <Override PartName="/ppt/slides/_rels/slide12.xml.rels" ContentType="application/vnd.openxmlformats-package.relationships+xml"/>
  <Override PartName="/ppt/slides/_rels/slide19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7.xml.rels" ContentType="application/vnd.openxmlformats-package.relationships+xml"/>
  <Override PartName="/ppt/slides/_rels/slide10.xml.rels" ContentType="application/vnd.openxmlformats-package.relationships+xml"/>
  <Override PartName="/ppt/slides/_rels/slide16.xml.rels" ContentType="application/vnd.openxmlformats-package.relationships+xml"/>
  <Override PartName="/ppt/slides/_rels/slide20.xml.rels" ContentType="application/vnd.openxmlformats-package.relationships+xml"/>
  <Override PartName="/ppt/slides/_rels/slide6.xml.rels" ContentType="application/vnd.openxmlformats-package.relationships+xml"/>
  <Override PartName="/ppt/slides/_rels/slide21.xml.rels" ContentType="application/vnd.openxmlformats-package.relationships+xml"/>
  <Override PartName="/ppt/slides/_rels/slide7.xml.rels" ContentType="application/vnd.openxmlformats-package.relationships+xml"/>
  <Override PartName="/ppt/slides/_rels/slide5.xml.rels" ContentType="application/vnd.openxmlformats-package.relationships+xml"/>
  <Override PartName="/ppt/slides/_rels/slide8.xml.rels" ContentType="application/vnd.openxmlformats-package.relationships+xml"/>
  <Override PartName="/ppt/slides/_rels/slide1.xml.rels" ContentType="application/vnd.openxmlformats-package.relationships+xml"/>
  <Override PartName="/ppt/slides/_rels/slide9.xml.rels" ContentType="application/vnd.openxmlformats-package.relationships+xml"/>
  <Override PartName="/ppt/slides/_rels/slide2.xml.rels" ContentType="application/vnd.openxmlformats-package.relationships+xml"/>
  <Override PartName="/ppt/slides/_rels/slide15.xml.rels" ContentType="application/vnd.openxmlformats-package.relationships+xml"/>
  <Override PartName="/ppt/slides/slide18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4.xml" ContentType="application/vnd.openxmlformats-officedocument.presentationml.slide+xml"/>
  <Override PartName="/ppt/slides/slide12.xml" ContentType="application/vnd.openxmlformats-officedocument.presentationml.slide+xml"/>
  <Override PartName="/ppt/slides/slide3.xml" ContentType="application/vnd.openxmlformats-officedocument.presentationml.slide+xml"/>
  <Override PartName="/ppt/slides/slide1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36.xml.rels" ContentType="application/vnd.openxmlformats-package.relationships+xml"/>
  <Override PartName="/ppt/slideLayouts/slideLayout1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8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presentation.xml" ContentType="application/vnd.openxmlformats-officedocument.presentationml.presentation.main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</p:sldIdLst>
  <p:sldSz cx="9906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20" Type="http://schemas.openxmlformats.org/officeDocument/2006/relationships/slide" Target="slides/slide16.xml"/><Relationship Id="rId21" Type="http://schemas.openxmlformats.org/officeDocument/2006/relationships/slide" Target="slides/slide17.xml"/><Relationship Id="rId22" Type="http://schemas.openxmlformats.org/officeDocument/2006/relationships/slide" Target="slides/slide18.xml"/><Relationship Id="rId23" Type="http://schemas.openxmlformats.org/officeDocument/2006/relationships/slide" Target="slides/slide19.xml"/><Relationship Id="rId24" Type="http://schemas.openxmlformats.org/officeDocument/2006/relationships/slide" Target="slides/slide20.xml"/><Relationship Id="rId25" Type="http://schemas.openxmlformats.org/officeDocument/2006/relationships/slide" Target="slides/slide21.xml"/>
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autoTitleDeleted val="1"/>
    <c:plotArea>
      <c:barChart>
        <c:barDir val="col"/>
        <c:grouping val="clustere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Туристический поток [млн чел.]</c:v>
                </c:pt>
              </c:strCache>
            </c:strRef>
          </c:tx>
          <c:spPr>
            <a:solidFill>
              <a:srgbClr val="8d9399"/>
            </a:solidFill>
            <a:ln>
              <a:noFill/>
            </a:ln>
          </c:spPr>
          <c:invertIfNegative val="0"/>
          <c:dLbls>
            <c:numFmt formatCode="General" sourceLinked="0"/>
            <c:txPr>
              <a:bodyPr/>
              <a:lstStyle/>
              <a:p>
                <a:pPr>
                  <a:defRPr b="0" sz="1100" spc="-1" strike="noStrike">
                    <a:solidFill>
                      <a:srgbClr val="404040"/>
                    </a:solidFill>
                    <a:latin typeface="Arial Narrow"/>
                    <a:ea typeface="DejaVu Sans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eparator>; </c:separator>
            <c:showLeaderLines val="0"/>
          </c:dLbls>
          <c:cat>
            <c:strRef>
              <c:f>categories</c:f>
              <c:strCache>
                <c:ptCount val="16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  <c:pt idx="4">
                  <c:v>2025</c:v>
                </c:pt>
                <c:pt idx="5">
                  <c:v>2026</c:v>
                </c:pt>
                <c:pt idx="6">
                  <c:v>2027</c:v>
                </c:pt>
                <c:pt idx="7">
                  <c:v>2028</c:v>
                </c:pt>
                <c:pt idx="8">
                  <c:v>2029</c:v>
                </c:pt>
                <c:pt idx="9">
                  <c:v>2030</c:v>
                </c:pt>
                <c:pt idx="10">
                  <c:v>2031</c:v>
                </c:pt>
                <c:pt idx="11">
                  <c:v>2032</c:v>
                </c:pt>
                <c:pt idx="12">
                  <c:v>2033</c:v>
                </c:pt>
                <c:pt idx="13">
                  <c:v>2034</c:v>
                </c:pt>
                <c:pt idx="14">
                  <c:v>2035</c:v>
                </c:pt>
                <c:pt idx="15">
                  <c:v>2036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16"/>
                <c:pt idx="0">
                  <c:v>4</c:v>
                </c:pt>
                <c:pt idx="1">
                  <c:v>5</c:v>
                </c:pt>
                <c:pt idx="2">
                  <c:v>6</c:v>
                </c:pt>
                <c:pt idx="3">
                  <c:v>7</c:v>
                </c:pt>
                <c:pt idx="4">
                  <c:v>8</c:v>
                </c:pt>
                <c:pt idx="5">
                  <c:v>9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  <c:pt idx="10">
                  <c:v>11</c:v>
                </c:pt>
                <c:pt idx="11">
                  <c:v>11</c:v>
                </c:pt>
                <c:pt idx="12">
                  <c:v>11</c:v>
                </c:pt>
                <c:pt idx="13">
                  <c:v>12</c:v>
                </c:pt>
                <c:pt idx="14">
                  <c:v>12</c:v>
                </c:pt>
                <c:pt idx="15">
                  <c:v>12</c:v>
                </c:pt>
              </c:numCache>
            </c:numRef>
          </c:val>
        </c:ser>
        <c:gapWidth val="150"/>
        <c:overlap val="-27"/>
        <c:axId val="21300624"/>
        <c:axId val="54588772"/>
      </c:barChart>
      <c:catAx>
        <c:axId val="21300624"/>
        <c:scaling>
          <c:orientation val="minMax"/>
        </c:scaling>
        <c:delete val="0"/>
        <c:axPos val="b"/>
        <c:numFmt formatCode="[$-419]dd/mm/yyyy" sourceLinked="1"/>
        <c:majorTickMark val="none"/>
        <c:minorTickMark val="none"/>
        <c:tickLblPos val="nextTo"/>
        <c:spPr>
          <a:ln w="9360">
            <a:solidFill>
              <a:srgbClr val="d9d9d9"/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595959"/>
                </a:solidFill>
                <a:latin typeface="Arial Narrow"/>
                <a:ea typeface="DejaVu Sans"/>
              </a:defRPr>
            </a:pPr>
          </a:p>
        </c:txPr>
        <c:crossAx val="54588772"/>
        <c:crosses val="autoZero"/>
        <c:auto val="1"/>
        <c:lblAlgn val="ctr"/>
        <c:lblOffset val="100"/>
        <c:noMultiLvlLbl val="0"/>
      </c:catAx>
      <c:valAx>
        <c:axId val="54588772"/>
        <c:scaling>
          <c:orientation val="minMax"/>
        </c:scaling>
        <c:delete val="0"/>
        <c:axPos val="l"/>
        <c:majorGridlines>
          <c:spPr>
            <a:ln w="9360">
              <a:solidFill>
                <a:srgbClr val="d9d9d9"/>
              </a:solidFill>
              <a:round/>
            </a:ln>
          </c:spPr>
        </c:majorGridlines>
        <c:numFmt formatCode="General" sourceLinked="0"/>
        <c:majorTickMark val="none"/>
        <c:minorTickMark val="none"/>
        <c:tickLblPos val="nextTo"/>
        <c:spPr>
          <a:ln w="9360">
            <a:noFill/>
          </a:ln>
        </c:spPr>
        <c:txPr>
          <a:bodyPr/>
          <a:lstStyle/>
          <a:p>
            <a:pPr>
              <a:defRPr b="0" sz="1000" spc="-1" strike="noStrike">
                <a:solidFill>
                  <a:srgbClr val="595959"/>
                </a:solidFill>
                <a:latin typeface="Arial Narrow"/>
                <a:ea typeface="DejaVu Sans"/>
              </a:defRPr>
            </a:pPr>
          </a:p>
        </c:txPr>
        <c:crossAx val="21300624"/>
        <c:crosses val="autoZero"/>
        <c:crossBetween val="between"/>
      </c:valAx>
      <c:spPr>
        <a:noFill/>
        <a:ln>
          <a:noFill/>
        </a:ln>
      </c:spPr>
    </c:plotArea>
    <c:legend>
      <c:legendPos val="b"/>
      <c:overlay val="0"/>
      <c:spPr>
        <a:noFill/>
        <a:ln>
          <a:noFill/>
        </a:ln>
      </c:spPr>
      <c:txPr>
        <a:bodyPr/>
        <a:lstStyle/>
        <a:p>
          <a:pPr>
            <a:defRPr b="0" sz="1100" spc="-1" strike="noStrike">
              <a:solidFill>
                <a:srgbClr val="595959"/>
              </a:solidFill>
              <a:latin typeface="Arial Narrow"/>
              <a:ea typeface="DejaVu Sans"/>
            </a:defRPr>
          </a:pPr>
        </a:p>
      </c:txPr>
    </c:legend>
    <c:plotVisOnly val="1"/>
    <c:dispBlanksAs val="gap"/>
  </c:chart>
  <c:spPr>
    <a:noFill/>
    <a:ln w="9360">
      <a:noFill/>
    </a:ln>
  </c:spPr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autoTitleDeleted val="1"/>
    <c:plotArea>
      <c:barChart>
        <c:barDir val="col"/>
        <c:grouping val="clustere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Среднемесячная загрузка в течение года [%]</c:v>
                </c:pt>
              </c:strCache>
            </c:strRef>
          </c:tx>
          <c:spPr>
            <a:solidFill>
              <a:srgbClr val="96aeca"/>
            </a:solidFill>
            <a:ln>
              <a:noFill/>
            </a:ln>
          </c:spPr>
          <c:invertIfNegative val="0"/>
          <c:dLbls>
            <c:numFmt formatCode="General" sourceLinked="0"/>
            <c:txPr>
              <a:bodyPr/>
              <a:lstStyle/>
              <a:p>
                <a:pPr>
                  <a:defRPr b="0" sz="1100" spc="-1" strike="noStrike">
                    <a:solidFill>
                      <a:srgbClr val="404040"/>
                    </a:solidFill>
                    <a:latin typeface="Arial Narrow"/>
                    <a:ea typeface="DejaVu Sans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eparator>; </c:separator>
            <c:showLeaderLines val="0"/>
          </c:dLbls>
          <c:cat>
            <c:strRef>
              <c:f>categories</c:f>
              <c:strCache>
                <c:ptCount val="12"/>
                <c:pt idx="0">
                  <c:v>янв.</c:v>
                </c:pt>
                <c:pt idx="1">
                  <c:v>фев.</c:v>
                </c:pt>
                <c:pt idx="2">
                  <c:v>мар.</c:v>
                </c:pt>
                <c:pt idx="3">
                  <c:v>апр.</c:v>
                </c:pt>
                <c:pt idx="4">
                  <c:v>май</c:v>
                </c:pt>
                <c:pt idx="5">
                  <c:v>июн.</c:v>
                </c:pt>
                <c:pt idx="6">
                  <c:v>июл.</c:v>
                </c:pt>
                <c:pt idx="7">
                  <c:v>авг.</c:v>
                </c:pt>
                <c:pt idx="8">
                  <c:v>сент.</c:v>
                </c:pt>
                <c:pt idx="9">
                  <c:v>окт.</c:v>
                </c:pt>
                <c:pt idx="10">
                  <c:v>нояб.</c:v>
                </c:pt>
                <c:pt idx="11">
                  <c:v>дек.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12"/>
                <c:pt idx="0">
                  <c:v>69</c:v>
                </c:pt>
                <c:pt idx="1">
                  <c:v>34</c:v>
                </c:pt>
                <c:pt idx="2">
                  <c:v>39</c:v>
                </c:pt>
                <c:pt idx="3">
                  <c:v>72</c:v>
                </c:pt>
                <c:pt idx="4">
                  <c:v>28</c:v>
                </c:pt>
                <c:pt idx="5">
                  <c:v>69</c:v>
                </c:pt>
                <c:pt idx="6">
                  <c:v>49</c:v>
                </c:pt>
                <c:pt idx="7">
                  <c:v>88</c:v>
                </c:pt>
                <c:pt idx="8">
                  <c:v>65</c:v>
                </c:pt>
                <c:pt idx="9">
                  <c:v>95</c:v>
                </c:pt>
                <c:pt idx="10">
                  <c:v>80</c:v>
                </c:pt>
                <c:pt idx="11">
                  <c:v>27</c:v>
                </c:pt>
              </c:numCache>
            </c:numRef>
          </c:val>
        </c:ser>
        <c:gapWidth val="150"/>
        <c:overlap val="-27"/>
        <c:axId val="61950326"/>
        <c:axId val="18562920"/>
      </c:barChart>
      <c:catAx>
        <c:axId val="61950326"/>
        <c:scaling>
          <c:orientation val="minMax"/>
        </c:scaling>
        <c:delete val="0"/>
        <c:axPos val="b"/>
        <c:numFmt formatCode="[$-419]dd/mm/yyyy" sourceLinked="1"/>
        <c:majorTickMark val="none"/>
        <c:minorTickMark val="none"/>
        <c:tickLblPos val="nextTo"/>
        <c:spPr>
          <a:ln w="9360">
            <a:solidFill>
              <a:srgbClr val="d9d9d9"/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595959"/>
                </a:solidFill>
                <a:latin typeface="Arial Narrow"/>
                <a:ea typeface="DejaVu Sans"/>
              </a:defRPr>
            </a:pPr>
          </a:p>
        </c:txPr>
        <c:crossAx val="18562920"/>
        <c:crosses val="autoZero"/>
        <c:auto val="1"/>
        <c:lblAlgn val="ctr"/>
        <c:lblOffset val="100"/>
        <c:noMultiLvlLbl val="0"/>
      </c:catAx>
      <c:valAx>
        <c:axId val="18562920"/>
        <c:scaling>
          <c:orientation val="minMax"/>
        </c:scaling>
        <c:delete val="0"/>
        <c:axPos val="l"/>
        <c:majorGridlines>
          <c:spPr>
            <a:ln w="9360">
              <a:solidFill>
                <a:srgbClr val="d9d9d9"/>
              </a:solidFill>
              <a:round/>
            </a:ln>
          </c:spPr>
        </c:majorGridlines>
        <c:numFmt formatCode="General" sourceLinked="0"/>
        <c:majorTickMark val="none"/>
        <c:minorTickMark val="none"/>
        <c:tickLblPos val="nextTo"/>
        <c:spPr>
          <a:ln w="9360">
            <a:noFill/>
          </a:ln>
        </c:spPr>
        <c:txPr>
          <a:bodyPr/>
          <a:lstStyle/>
          <a:p>
            <a:pPr>
              <a:defRPr b="0" sz="1000" spc="-1" strike="noStrike">
                <a:solidFill>
                  <a:srgbClr val="595959"/>
                </a:solidFill>
                <a:latin typeface="Arial Narrow"/>
                <a:ea typeface="DejaVu Sans"/>
              </a:defRPr>
            </a:pPr>
          </a:p>
        </c:txPr>
        <c:crossAx val="61950326"/>
        <c:crosses val="autoZero"/>
        <c:crossBetween val="between"/>
      </c:valAx>
      <c:spPr>
        <a:noFill/>
        <a:ln>
          <a:noFill/>
        </a:ln>
      </c:spPr>
    </c:plotArea>
    <c:legend>
      <c:legendPos val="b"/>
      <c:overlay val="0"/>
      <c:spPr>
        <a:noFill/>
        <a:ln>
          <a:noFill/>
        </a:ln>
      </c:spPr>
      <c:txPr>
        <a:bodyPr/>
        <a:lstStyle/>
        <a:p>
          <a:pPr>
            <a:defRPr b="0" sz="1100" spc="-1" strike="noStrike">
              <a:solidFill>
                <a:srgbClr val="595959"/>
              </a:solidFill>
              <a:latin typeface="Arial Narrow"/>
              <a:ea typeface="DejaVu Sans"/>
            </a:defRPr>
          </a:pPr>
        </a:p>
      </c:txPr>
    </c:legend>
    <c:plotVisOnly val="1"/>
    <c:dispBlanksAs val="gap"/>
  </c:chart>
  <c:spPr>
    <a:noFill/>
    <a:ln w="9360">
      <a:noFill/>
    </a:ln>
  </c:spPr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autoTitleDeleted val="1"/>
    <c:plotArea>
      <c:barChart>
        <c:barDir val="col"/>
        <c:grouping val="clustere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Денежные потоки по годам</c:v>
                </c:pt>
              </c:strCache>
            </c:strRef>
          </c:tx>
          <c:spPr>
            <a:solidFill>
              <a:srgbClr val="8d9399"/>
            </a:solidFill>
            <a:ln>
              <a:noFill/>
            </a:ln>
          </c:spPr>
          <c:invertIfNegative val="0"/>
          <c:dLbls>
            <c:txPr>
              <a:bodyPr/>
              <a:lstStyle/>
              <a:p>
                <a:pPr>
                  <a:defRPr b="0" sz="1000" spc="-1" strike="noStrike">
                    <a:solidFill>
                      <a:srgbClr val="000000"/>
                    </a:solidFill>
                    <a:latin typeface="Arial Narrow"/>
                    <a:ea typeface="DejaVu Sans"/>
                  </a:defRPr>
                </a:pPr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eparator>; </c:separator>
            <c:showLeaderLines val="0"/>
          </c:dLbls>
          <c:cat>
            <c:strRef>
              <c:f>categories</c:f>
              <c:strCache>
                <c:ptCount val="10"/>
                <c:pt idx="0">
                  <c:v>Год 0</c:v>
                </c:pt>
                <c:pt idx="1">
                  <c:v>Год 1</c:v>
                </c:pt>
                <c:pt idx="2">
                  <c:v>Год 2</c:v>
                </c:pt>
                <c:pt idx="3">
                  <c:v>Год 3</c:v>
                </c:pt>
                <c:pt idx="4">
                  <c:v>Год 5</c:v>
                </c:pt>
                <c:pt idx="5">
                  <c:v>Год 6</c:v>
                </c:pt>
                <c:pt idx="6">
                  <c:v>Год 7</c:v>
                </c:pt>
                <c:pt idx="7">
                  <c:v>Год 8</c:v>
                </c:pt>
                <c:pt idx="8">
                  <c:v>Год 9</c:v>
                </c:pt>
                <c:pt idx="9">
                  <c:v>Год 10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10"/>
                <c:pt idx="0">
                  <c:v>-15</c:v>
                </c:pt>
                <c:pt idx="1">
                  <c:v>0.5</c:v>
                </c:pt>
                <c:pt idx="2">
                  <c:v>0.9</c:v>
                </c:pt>
                <c:pt idx="3">
                  <c:v>1.3</c:v>
                </c:pt>
                <c:pt idx="4">
                  <c:v>1.7</c:v>
                </c:pt>
                <c:pt idx="5">
                  <c:v>2.1</c:v>
                </c:pt>
                <c:pt idx="6">
                  <c:v>2.5</c:v>
                </c:pt>
                <c:pt idx="7">
                  <c:v>2.9</c:v>
                </c:pt>
                <c:pt idx="8">
                  <c:v>3.3</c:v>
                </c:pt>
                <c:pt idx="9">
                  <c:v>3.7</c:v>
                </c:pt>
              </c:numCache>
            </c:numRef>
          </c:val>
        </c:ser>
        <c:gapWidth val="219"/>
        <c:overlap val="0"/>
        <c:axId val="60771435"/>
        <c:axId val="5417243"/>
      </c:barChart>
      <c:lineChart>
        <c:grouping val="standard"/>
        <c:varyColors val="0"/>
        <c:ser>
          <c:idx val="1"/>
          <c:order val="1"/>
          <c:tx>
            <c:strRef>
              <c:f>label 1</c:f>
              <c:strCache>
                <c:ptCount val="1"/>
                <c:pt idx="0">
                  <c:v>Кумулятивный денежный поток</c:v>
                </c:pt>
              </c:strCache>
            </c:strRef>
          </c:tx>
          <c:spPr>
            <a:solidFill>
              <a:srgbClr val="156c9c"/>
            </a:solidFill>
            <a:ln w="28440">
              <a:solidFill>
                <a:srgbClr val="156c9c"/>
              </a:solidFill>
              <a:round/>
            </a:ln>
          </c:spPr>
          <c:marker>
            <c:symbol val="none"/>
          </c:marker>
          <c:dLbls>
            <c:txPr>
              <a:bodyPr/>
              <a:lstStyle/>
              <a:p>
                <a:pPr>
                  <a:defRPr b="0" sz="1000" spc="-1" strike="noStrike">
                    <a:solidFill>
                      <a:srgbClr val="000000"/>
                    </a:solidFill>
                    <a:latin typeface="Arial Narrow"/>
                    <a:ea typeface="DejaVu Sans"/>
                  </a:defRPr>
                </a:pPr>
              </a:p>
            </c:txPr>
            <c:dLblPos val="r"/>
            <c:showLegendKey val="0"/>
            <c:showVal val="0"/>
            <c:showCatName val="0"/>
            <c:showSerName val="0"/>
            <c:showPercent val="0"/>
            <c:separator>; </c:separator>
            <c:showLeaderLines val="0"/>
          </c:dLbls>
          <c:cat>
            <c:strRef>
              <c:f>categories</c:f>
              <c:strCache>
                <c:ptCount val="10"/>
                <c:pt idx="0">
                  <c:v>Год 0</c:v>
                </c:pt>
                <c:pt idx="1">
                  <c:v>Год 1</c:v>
                </c:pt>
                <c:pt idx="2">
                  <c:v>Год 2</c:v>
                </c:pt>
                <c:pt idx="3">
                  <c:v>Год 3</c:v>
                </c:pt>
                <c:pt idx="4">
                  <c:v>Год 5</c:v>
                </c:pt>
                <c:pt idx="5">
                  <c:v>Год 6</c:v>
                </c:pt>
                <c:pt idx="6">
                  <c:v>Год 7</c:v>
                </c:pt>
                <c:pt idx="7">
                  <c:v>Год 8</c:v>
                </c:pt>
                <c:pt idx="8">
                  <c:v>Год 9</c:v>
                </c:pt>
                <c:pt idx="9">
                  <c:v>Год 10</c:v>
                </c:pt>
              </c:strCache>
            </c:strRef>
          </c:cat>
          <c:val>
            <c:numRef>
              <c:f>1</c:f>
              <c:numCache>
                <c:formatCode>General</c:formatCode>
                <c:ptCount val="10"/>
                <c:pt idx="0">
                  <c:v>-15</c:v>
                </c:pt>
                <c:pt idx="1">
                  <c:v>-14.5</c:v>
                </c:pt>
                <c:pt idx="2">
                  <c:v>-13.6</c:v>
                </c:pt>
                <c:pt idx="3">
                  <c:v>-12.3</c:v>
                </c:pt>
                <c:pt idx="4">
                  <c:v>-10.6</c:v>
                </c:pt>
                <c:pt idx="5">
                  <c:v>-8.5</c:v>
                </c:pt>
                <c:pt idx="6">
                  <c:v>-6</c:v>
                </c:pt>
                <c:pt idx="7">
                  <c:v>-3.1</c:v>
                </c:pt>
                <c:pt idx="8">
                  <c:v>0.200000000000001</c:v>
                </c:pt>
                <c:pt idx="9">
                  <c:v>3.9</c:v>
                </c:pt>
              </c:numCache>
            </c:numRef>
          </c:val>
          <c:smooth val="0"/>
        </c:ser>
        <c:hiLowLines>
          <c:spPr>
            <a:ln>
              <a:noFill/>
            </a:ln>
          </c:spPr>
        </c:hiLowLines>
        <c:marker val="0"/>
        <c:axId val="60771435"/>
        <c:axId val="5417243"/>
      </c:lineChart>
      <c:catAx>
        <c:axId val="60771435"/>
        <c:scaling>
          <c:orientation val="minMax"/>
        </c:scaling>
        <c:delete val="0"/>
        <c:axPos val="b"/>
        <c:numFmt formatCode="[$-419]dd/mm/yyyy" sourceLinked="1"/>
        <c:majorTickMark val="none"/>
        <c:minorTickMark val="none"/>
        <c:tickLblPos val="nextTo"/>
        <c:spPr>
          <a:ln w="9360">
            <a:solidFill>
              <a:srgbClr val="d9d9d9"/>
            </a:solidFill>
            <a:round/>
          </a:ln>
        </c:spPr>
        <c:txPr>
          <a:bodyPr/>
          <a:lstStyle/>
          <a:p>
            <a:pPr>
              <a:defRPr b="0" sz="1197" spc="-1" strike="noStrike">
                <a:solidFill>
                  <a:srgbClr val="000000"/>
                </a:solidFill>
                <a:latin typeface="Arial Narrow"/>
                <a:ea typeface="DejaVu Sans"/>
              </a:defRPr>
            </a:pPr>
          </a:p>
        </c:txPr>
        <c:crossAx val="5417243"/>
        <c:crosses val="autoZero"/>
        <c:auto val="1"/>
        <c:lblAlgn val="ctr"/>
        <c:lblOffset val="100"/>
        <c:noMultiLvlLbl val="0"/>
      </c:catAx>
      <c:valAx>
        <c:axId val="5417243"/>
        <c:scaling>
          <c:orientation val="minMax"/>
        </c:scaling>
        <c:delete val="0"/>
        <c:axPos val="l"/>
        <c:majorGridlines>
          <c:spPr>
            <a:ln w="9360">
              <a:solidFill>
                <a:srgbClr val="d9d9d9"/>
              </a:solidFill>
              <a:round/>
            </a:ln>
          </c:spPr>
        </c:majorGridlines>
        <c:numFmt formatCode="General" sourceLinked="0"/>
        <c:majorTickMark val="none"/>
        <c:minorTickMark val="none"/>
        <c:tickLblPos val="nextTo"/>
        <c:spPr>
          <a:ln w="9360">
            <a:noFill/>
          </a:ln>
        </c:spPr>
        <c:txPr>
          <a:bodyPr/>
          <a:lstStyle/>
          <a:p>
            <a:pPr>
              <a:defRPr b="0" sz="1197" spc="-1" strike="noStrike">
                <a:solidFill>
                  <a:srgbClr val="595959"/>
                </a:solidFill>
                <a:latin typeface="Arial Narrow"/>
                <a:ea typeface="DejaVu Sans"/>
              </a:defRPr>
            </a:pPr>
          </a:p>
        </c:txPr>
        <c:crossAx val="60771435"/>
        <c:crosses val="autoZero"/>
        <c:crossBetween val="between"/>
      </c:valAx>
      <c:spPr>
        <a:noFill/>
        <a:ln>
          <a:noFill/>
        </a:ln>
      </c:spPr>
    </c:plotArea>
    <c:legend>
      <c:legendPos val="b"/>
      <c:overlay val="0"/>
      <c:spPr>
        <a:noFill/>
        <a:ln>
          <a:noFill/>
        </a:ln>
      </c:spPr>
      <c:txPr>
        <a:bodyPr/>
        <a:lstStyle/>
        <a:p>
          <a:pPr>
            <a:defRPr b="0" sz="1197" spc="-1" strike="noStrike">
              <a:solidFill>
                <a:srgbClr val="595959"/>
              </a:solidFill>
              <a:latin typeface="Arial Narrow"/>
              <a:ea typeface="DejaVu Sans"/>
            </a:defRPr>
          </a:pPr>
        </a:p>
      </c:txPr>
    </c:legend>
    <c:plotVisOnly val="1"/>
    <c:dispBlanksAs val="gap"/>
  </c:chart>
  <c:spPr>
    <a:noFill/>
    <a:ln w="9360">
      <a:noFill/>
    </a:ln>
  </c:spPr>
</c:chartSpace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" name="PlaceHolder 2"/>
          <p:cNvSpPr>
            <a:spLocks noGrp="1"/>
          </p:cNvSpPr>
          <p:nvPr>
            <p:ph type="subTitle"/>
          </p:nvPr>
        </p:nvSpPr>
        <p:spPr>
          <a:xfrm>
            <a:off x="495000" y="1604520"/>
            <a:ext cx="89150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0" name="PlaceHolder 2"/>
          <p:cNvSpPr>
            <a:spLocks noGrp="1"/>
          </p:cNvSpPr>
          <p:nvPr>
            <p:ph type="body"/>
          </p:nvPr>
        </p:nvSpPr>
        <p:spPr>
          <a:xfrm>
            <a:off x="495000" y="1604520"/>
            <a:ext cx="89150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495000" y="1604520"/>
            <a:ext cx="4350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body"/>
          </p:nvPr>
        </p:nvSpPr>
        <p:spPr>
          <a:xfrm>
            <a:off x="5063040" y="1604520"/>
            <a:ext cx="4350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subTitle"/>
          </p:nvPr>
        </p:nvSpPr>
        <p:spPr>
          <a:xfrm>
            <a:off x="495000" y="273600"/>
            <a:ext cx="89150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body"/>
          </p:nvPr>
        </p:nvSpPr>
        <p:spPr>
          <a:xfrm>
            <a:off x="495000" y="160452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8" name="PlaceHolder 3"/>
          <p:cNvSpPr>
            <a:spLocks noGrp="1"/>
          </p:cNvSpPr>
          <p:nvPr>
            <p:ph type="body"/>
          </p:nvPr>
        </p:nvSpPr>
        <p:spPr>
          <a:xfrm>
            <a:off x="5063040" y="1604520"/>
            <a:ext cx="4350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9" name="PlaceHolder 4"/>
          <p:cNvSpPr>
            <a:spLocks noGrp="1"/>
          </p:cNvSpPr>
          <p:nvPr>
            <p:ph type="body"/>
          </p:nvPr>
        </p:nvSpPr>
        <p:spPr>
          <a:xfrm>
            <a:off x="495000" y="368208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495000" y="1604520"/>
            <a:ext cx="4350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body"/>
          </p:nvPr>
        </p:nvSpPr>
        <p:spPr>
          <a:xfrm>
            <a:off x="5063040" y="160452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3" name="PlaceHolder 4"/>
          <p:cNvSpPr>
            <a:spLocks noGrp="1"/>
          </p:cNvSpPr>
          <p:nvPr>
            <p:ph type="body"/>
          </p:nvPr>
        </p:nvSpPr>
        <p:spPr>
          <a:xfrm>
            <a:off x="5063040" y="368208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5" name="PlaceHolder 2"/>
          <p:cNvSpPr>
            <a:spLocks noGrp="1"/>
          </p:cNvSpPr>
          <p:nvPr>
            <p:ph type="body"/>
          </p:nvPr>
        </p:nvSpPr>
        <p:spPr>
          <a:xfrm>
            <a:off x="495000" y="160452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6" name="PlaceHolder 3"/>
          <p:cNvSpPr>
            <a:spLocks noGrp="1"/>
          </p:cNvSpPr>
          <p:nvPr>
            <p:ph type="body"/>
          </p:nvPr>
        </p:nvSpPr>
        <p:spPr>
          <a:xfrm>
            <a:off x="5063040" y="160452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7" name="PlaceHolder 4"/>
          <p:cNvSpPr>
            <a:spLocks noGrp="1"/>
          </p:cNvSpPr>
          <p:nvPr>
            <p:ph type="body"/>
          </p:nvPr>
        </p:nvSpPr>
        <p:spPr>
          <a:xfrm>
            <a:off x="495000" y="3682080"/>
            <a:ext cx="8915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 type="body"/>
          </p:nvPr>
        </p:nvSpPr>
        <p:spPr>
          <a:xfrm>
            <a:off x="495000" y="1604520"/>
            <a:ext cx="8915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0" name="PlaceHolder 3"/>
          <p:cNvSpPr>
            <a:spLocks noGrp="1"/>
          </p:cNvSpPr>
          <p:nvPr>
            <p:ph type="body"/>
          </p:nvPr>
        </p:nvSpPr>
        <p:spPr>
          <a:xfrm>
            <a:off x="495000" y="3682080"/>
            <a:ext cx="8915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495000" y="160452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5063040" y="160452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4" name="PlaceHolder 4"/>
          <p:cNvSpPr>
            <a:spLocks noGrp="1"/>
          </p:cNvSpPr>
          <p:nvPr>
            <p:ph type="body"/>
          </p:nvPr>
        </p:nvSpPr>
        <p:spPr>
          <a:xfrm>
            <a:off x="495000" y="368208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5" name="PlaceHolder 5"/>
          <p:cNvSpPr>
            <a:spLocks noGrp="1"/>
          </p:cNvSpPr>
          <p:nvPr>
            <p:ph type="body"/>
          </p:nvPr>
        </p:nvSpPr>
        <p:spPr>
          <a:xfrm>
            <a:off x="5063040" y="368208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 type="body"/>
          </p:nvPr>
        </p:nvSpPr>
        <p:spPr>
          <a:xfrm>
            <a:off x="495000" y="1604520"/>
            <a:ext cx="2870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 type="body"/>
          </p:nvPr>
        </p:nvSpPr>
        <p:spPr>
          <a:xfrm>
            <a:off x="3509280" y="1604520"/>
            <a:ext cx="2870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 type="body"/>
          </p:nvPr>
        </p:nvSpPr>
        <p:spPr>
          <a:xfrm>
            <a:off x="6523200" y="1604520"/>
            <a:ext cx="2870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0" name="PlaceHolder 5"/>
          <p:cNvSpPr>
            <a:spLocks noGrp="1"/>
          </p:cNvSpPr>
          <p:nvPr>
            <p:ph type="body"/>
          </p:nvPr>
        </p:nvSpPr>
        <p:spPr>
          <a:xfrm>
            <a:off x="495000" y="3682080"/>
            <a:ext cx="2870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1" name="PlaceHolder 6"/>
          <p:cNvSpPr>
            <a:spLocks noGrp="1"/>
          </p:cNvSpPr>
          <p:nvPr>
            <p:ph type="body"/>
          </p:nvPr>
        </p:nvSpPr>
        <p:spPr>
          <a:xfrm>
            <a:off x="3509280" y="3682080"/>
            <a:ext cx="2870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2" name="PlaceHolder 7"/>
          <p:cNvSpPr>
            <a:spLocks noGrp="1"/>
          </p:cNvSpPr>
          <p:nvPr>
            <p:ph type="body"/>
          </p:nvPr>
        </p:nvSpPr>
        <p:spPr>
          <a:xfrm>
            <a:off x="6523200" y="3682080"/>
            <a:ext cx="2870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1" name="PlaceHolder 2"/>
          <p:cNvSpPr>
            <a:spLocks noGrp="1"/>
          </p:cNvSpPr>
          <p:nvPr>
            <p:ph type="subTitle"/>
          </p:nvPr>
        </p:nvSpPr>
        <p:spPr>
          <a:xfrm>
            <a:off x="495000" y="1604520"/>
            <a:ext cx="89150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3" name="PlaceHolder 2"/>
          <p:cNvSpPr>
            <a:spLocks noGrp="1"/>
          </p:cNvSpPr>
          <p:nvPr>
            <p:ph type="body"/>
          </p:nvPr>
        </p:nvSpPr>
        <p:spPr>
          <a:xfrm>
            <a:off x="495000" y="1604520"/>
            <a:ext cx="89150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" name="PlaceHolder 2"/>
          <p:cNvSpPr>
            <a:spLocks noGrp="1"/>
          </p:cNvSpPr>
          <p:nvPr>
            <p:ph type="body"/>
          </p:nvPr>
        </p:nvSpPr>
        <p:spPr>
          <a:xfrm>
            <a:off x="495000" y="1604520"/>
            <a:ext cx="4350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6" name="PlaceHolder 3"/>
          <p:cNvSpPr>
            <a:spLocks noGrp="1"/>
          </p:cNvSpPr>
          <p:nvPr>
            <p:ph type="body"/>
          </p:nvPr>
        </p:nvSpPr>
        <p:spPr>
          <a:xfrm>
            <a:off x="5063040" y="1604520"/>
            <a:ext cx="4350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PlaceHolder 1"/>
          <p:cNvSpPr>
            <a:spLocks noGrp="1"/>
          </p:cNvSpPr>
          <p:nvPr>
            <p:ph type="subTitle"/>
          </p:nvPr>
        </p:nvSpPr>
        <p:spPr>
          <a:xfrm>
            <a:off x="495000" y="273600"/>
            <a:ext cx="89150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0" name="PlaceHolder 2"/>
          <p:cNvSpPr>
            <a:spLocks noGrp="1"/>
          </p:cNvSpPr>
          <p:nvPr>
            <p:ph type="body"/>
          </p:nvPr>
        </p:nvSpPr>
        <p:spPr>
          <a:xfrm>
            <a:off x="495000" y="160452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1" name="PlaceHolder 3"/>
          <p:cNvSpPr>
            <a:spLocks noGrp="1"/>
          </p:cNvSpPr>
          <p:nvPr>
            <p:ph type="body"/>
          </p:nvPr>
        </p:nvSpPr>
        <p:spPr>
          <a:xfrm>
            <a:off x="5063040" y="1604520"/>
            <a:ext cx="4350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2" name="PlaceHolder 4"/>
          <p:cNvSpPr>
            <a:spLocks noGrp="1"/>
          </p:cNvSpPr>
          <p:nvPr>
            <p:ph type="body"/>
          </p:nvPr>
        </p:nvSpPr>
        <p:spPr>
          <a:xfrm>
            <a:off x="495000" y="368208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4" name="PlaceHolder 2"/>
          <p:cNvSpPr>
            <a:spLocks noGrp="1"/>
          </p:cNvSpPr>
          <p:nvPr>
            <p:ph type="body"/>
          </p:nvPr>
        </p:nvSpPr>
        <p:spPr>
          <a:xfrm>
            <a:off x="495000" y="1604520"/>
            <a:ext cx="4350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5" name="PlaceHolder 3"/>
          <p:cNvSpPr>
            <a:spLocks noGrp="1"/>
          </p:cNvSpPr>
          <p:nvPr>
            <p:ph type="body"/>
          </p:nvPr>
        </p:nvSpPr>
        <p:spPr>
          <a:xfrm>
            <a:off x="5063040" y="160452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6" name="PlaceHolder 4"/>
          <p:cNvSpPr>
            <a:spLocks noGrp="1"/>
          </p:cNvSpPr>
          <p:nvPr>
            <p:ph type="body"/>
          </p:nvPr>
        </p:nvSpPr>
        <p:spPr>
          <a:xfrm>
            <a:off x="5063040" y="368208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8" name="PlaceHolder 2"/>
          <p:cNvSpPr>
            <a:spLocks noGrp="1"/>
          </p:cNvSpPr>
          <p:nvPr>
            <p:ph type="body"/>
          </p:nvPr>
        </p:nvSpPr>
        <p:spPr>
          <a:xfrm>
            <a:off x="495000" y="160452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9" name="PlaceHolder 3"/>
          <p:cNvSpPr>
            <a:spLocks noGrp="1"/>
          </p:cNvSpPr>
          <p:nvPr>
            <p:ph type="body"/>
          </p:nvPr>
        </p:nvSpPr>
        <p:spPr>
          <a:xfrm>
            <a:off x="5063040" y="160452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0" name="PlaceHolder 4"/>
          <p:cNvSpPr>
            <a:spLocks noGrp="1"/>
          </p:cNvSpPr>
          <p:nvPr>
            <p:ph type="body"/>
          </p:nvPr>
        </p:nvSpPr>
        <p:spPr>
          <a:xfrm>
            <a:off x="495000" y="3682080"/>
            <a:ext cx="8915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2" name="PlaceHolder 2"/>
          <p:cNvSpPr>
            <a:spLocks noGrp="1"/>
          </p:cNvSpPr>
          <p:nvPr>
            <p:ph type="body"/>
          </p:nvPr>
        </p:nvSpPr>
        <p:spPr>
          <a:xfrm>
            <a:off x="495000" y="1604520"/>
            <a:ext cx="8915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3" name="PlaceHolder 3"/>
          <p:cNvSpPr>
            <a:spLocks noGrp="1"/>
          </p:cNvSpPr>
          <p:nvPr>
            <p:ph type="body"/>
          </p:nvPr>
        </p:nvSpPr>
        <p:spPr>
          <a:xfrm>
            <a:off x="495000" y="3682080"/>
            <a:ext cx="8915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5" name="PlaceHolder 2"/>
          <p:cNvSpPr>
            <a:spLocks noGrp="1"/>
          </p:cNvSpPr>
          <p:nvPr>
            <p:ph type="body"/>
          </p:nvPr>
        </p:nvSpPr>
        <p:spPr>
          <a:xfrm>
            <a:off x="495000" y="160452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6" name="PlaceHolder 3"/>
          <p:cNvSpPr>
            <a:spLocks noGrp="1"/>
          </p:cNvSpPr>
          <p:nvPr>
            <p:ph type="body"/>
          </p:nvPr>
        </p:nvSpPr>
        <p:spPr>
          <a:xfrm>
            <a:off x="5063040" y="160452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7" name="PlaceHolder 4"/>
          <p:cNvSpPr>
            <a:spLocks noGrp="1"/>
          </p:cNvSpPr>
          <p:nvPr>
            <p:ph type="body"/>
          </p:nvPr>
        </p:nvSpPr>
        <p:spPr>
          <a:xfrm>
            <a:off x="495000" y="368208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8" name="PlaceHolder 5"/>
          <p:cNvSpPr>
            <a:spLocks noGrp="1"/>
          </p:cNvSpPr>
          <p:nvPr>
            <p:ph type="body"/>
          </p:nvPr>
        </p:nvSpPr>
        <p:spPr>
          <a:xfrm>
            <a:off x="5063040" y="368208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0" name="PlaceHolder 2"/>
          <p:cNvSpPr>
            <a:spLocks noGrp="1"/>
          </p:cNvSpPr>
          <p:nvPr>
            <p:ph type="body"/>
          </p:nvPr>
        </p:nvSpPr>
        <p:spPr>
          <a:xfrm>
            <a:off x="495000" y="1604520"/>
            <a:ext cx="2870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1" name="PlaceHolder 3"/>
          <p:cNvSpPr>
            <a:spLocks noGrp="1"/>
          </p:cNvSpPr>
          <p:nvPr>
            <p:ph type="body"/>
          </p:nvPr>
        </p:nvSpPr>
        <p:spPr>
          <a:xfrm>
            <a:off x="3509280" y="1604520"/>
            <a:ext cx="2870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2" name="PlaceHolder 4"/>
          <p:cNvSpPr>
            <a:spLocks noGrp="1"/>
          </p:cNvSpPr>
          <p:nvPr>
            <p:ph type="body"/>
          </p:nvPr>
        </p:nvSpPr>
        <p:spPr>
          <a:xfrm>
            <a:off x="6523200" y="1604520"/>
            <a:ext cx="2870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3" name="PlaceHolder 5"/>
          <p:cNvSpPr>
            <a:spLocks noGrp="1"/>
          </p:cNvSpPr>
          <p:nvPr>
            <p:ph type="body"/>
          </p:nvPr>
        </p:nvSpPr>
        <p:spPr>
          <a:xfrm>
            <a:off x="495000" y="3682080"/>
            <a:ext cx="2870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4" name="PlaceHolder 6"/>
          <p:cNvSpPr>
            <a:spLocks noGrp="1"/>
          </p:cNvSpPr>
          <p:nvPr>
            <p:ph type="body"/>
          </p:nvPr>
        </p:nvSpPr>
        <p:spPr>
          <a:xfrm>
            <a:off x="3509280" y="3682080"/>
            <a:ext cx="2870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5" name="PlaceHolder 7"/>
          <p:cNvSpPr>
            <a:spLocks noGrp="1"/>
          </p:cNvSpPr>
          <p:nvPr>
            <p:ph type="body"/>
          </p:nvPr>
        </p:nvSpPr>
        <p:spPr>
          <a:xfrm>
            <a:off x="6523200" y="3682080"/>
            <a:ext cx="2870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5" name="PlaceHolder 2"/>
          <p:cNvSpPr>
            <a:spLocks noGrp="1"/>
          </p:cNvSpPr>
          <p:nvPr>
            <p:ph type="subTitle"/>
          </p:nvPr>
        </p:nvSpPr>
        <p:spPr>
          <a:xfrm>
            <a:off x="495000" y="1604520"/>
            <a:ext cx="89150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7" name="PlaceHolder 2"/>
          <p:cNvSpPr>
            <a:spLocks noGrp="1"/>
          </p:cNvSpPr>
          <p:nvPr>
            <p:ph type="body"/>
          </p:nvPr>
        </p:nvSpPr>
        <p:spPr>
          <a:xfrm>
            <a:off x="495000" y="1604520"/>
            <a:ext cx="89150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9" name="PlaceHolder 2"/>
          <p:cNvSpPr>
            <a:spLocks noGrp="1"/>
          </p:cNvSpPr>
          <p:nvPr>
            <p:ph type="body"/>
          </p:nvPr>
        </p:nvSpPr>
        <p:spPr>
          <a:xfrm>
            <a:off x="495000" y="1604520"/>
            <a:ext cx="4350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0" name="PlaceHolder 3"/>
          <p:cNvSpPr>
            <a:spLocks noGrp="1"/>
          </p:cNvSpPr>
          <p:nvPr>
            <p:ph type="body"/>
          </p:nvPr>
        </p:nvSpPr>
        <p:spPr>
          <a:xfrm>
            <a:off x="5063040" y="1604520"/>
            <a:ext cx="4350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PlaceHolder 1"/>
          <p:cNvSpPr>
            <a:spLocks noGrp="1"/>
          </p:cNvSpPr>
          <p:nvPr>
            <p:ph type="subTitle"/>
          </p:nvPr>
        </p:nvSpPr>
        <p:spPr>
          <a:xfrm>
            <a:off x="495000" y="273600"/>
            <a:ext cx="89150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4" name="PlaceHolder 2"/>
          <p:cNvSpPr>
            <a:spLocks noGrp="1"/>
          </p:cNvSpPr>
          <p:nvPr>
            <p:ph type="body"/>
          </p:nvPr>
        </p:nvSpPr>
        <p:spPr>
          <a:xfrm>
            <a:off x="495000" y="160452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5" name="PlaceHolder 3"/>
          <p:cNvSpPr>
            <a:spLocks noGrp="1"/>
          </p:cNvSpPr>
          <p:nvPr>
            <p:ph type="body"/>
          </p:nvPr>
        </p:nvSpPr>
        <p:spPr>
          <a:xfrm>
            <a:off x="5063040" y="1604520"/>
            <a:ext cx="4350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6" name="PlaceHolder 4"/>
          <p:cNvSpPr>
            <a:spLocks noGrp="1"/>
          </p:cNvSpPr>
          <p:nvPr>
            <p:ph type="body"/>
          </p:nvPr>
        </p:nvSpPr>
        <p:spPr>
          <a:xfrm>
            <a:off x="495000" y="368208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8" name="PlaceHolder 2"/>
          <p:cNvSpPr>
            <a:spLocks noGrp="1"/>
          </p:cNvSpPr>
          <p:nvPr>
            <p:ph type="body"/>
          </p:nvPr>
        </p:nvSpPr>
        <p:spPr>
          <a:xfrm>
            <a:off x="495000" y="1604520"/>
            <a:ext cx="4350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9" name="PlaceHolder 3"/>
          <p:cNvSpPr>
            <a:spLocks noGrp="1"/>
          </p:cNvSpPr>
          <p:nvPr>
            <p:ph type="body"/>
          </p:nvPr>
        </p:nvSpPr>
        <p:spPr>
          <a:xfrm>
            <a:off x="5063040" y="160452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0" name="PlaceHolder 4"/>
          <p:cNvSpPr>
            <a:spLocks noGrp="1"/>
          </p:cNvSpPr>
          <p:nvPr>
            <p:ph type="body"/>
          </p:nvPr>
        </p:nvSpPr>
        <p:spPr>
          <a:xfrm>
            <a:off x="5063040" y="368208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2" name="PlaceHolder 2"/>
          <p:cNvSpPr>
            <a:spLocks noGrp="1"/>
          </p:cNvSpPr>
          <p:nvPr>
            <p:ph type="body"/>
          </p:nvPr>
        </p:nvSpPr>
        <p:spPr>
          <a:xfrm>
            <a:off x="495000" y="160452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3" name="PlaceHolder 3"/>
          <p:cNvSpPr>
            <a:spLocks noGrp="1"/>
          </p:cNvSpPr>
          <p:nvPr>
            <p:ph type="body"/>
          </p:nvPr>
        </p:nvSpPr>
        <p:spPr>
          <a:xfrm>
            <a:off x="5063040" y="160452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4" name="PlaceHolder 4"/>
          <p:cNvSpPr>
            <a:spLocks noGrp="1"/>
          </p:cNvSpPr>
          <p:nvPr>
            <p:ph type="body"/>
          </p:nvPr>
        </p:nvSpPr>
        <p:spPr>
          <a:xfrm>
            <a:off x="495000" y="3682080"/>
            <a:ext cx="8915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6" name="PlaceHolder 2"/>
          <p:cNvSpPr>
            <a:spLocks noGrp="1"/>
          </p:cNvSpPr>
          <p:nvPr>
            <p:ph type="body"/>
          </p:nvPr>
        </p:nvSpPr>
        <p:spPr>
          <a:xfrm>
            <a:off x="495000" y="1604520"/>
            <a:ext cx="8915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7" name="PlaceHolder 3"/>
          <p:cNvSpPr>
            <a:spLocks noGrp="1"/>
          </p:cNvSpPr>
          <p:nvPr>
            <p:ph type="body"/>
          </p:nvPr>
        </p:nvSpPr>
        <p:spPr>
          <a:xfrm>
            <a:off x="495000" y="3682080"/>
            <a:ext cx="8915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9" name="PlaceHolder 2"/>
          <p:cNvSpPr>
            <a:spLocks noGrp="1"/>
          </p:cNvSpPr>
          <p:nvPr>
            <p:ph type="body"/>
          </p:nvPr>
        </p:nvSpPr>
        <p:spPr>
          <a:xfrm>
            <a:off x="495000" y="160452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0" name="PlaceHolder 3"/>
          <p:cNvSpPr>
            <a:spLocks noGrp="1"/>
          </p:cNvSpPr>
          <p:nvPr>
            <p:ph type="body"/>
          </p:nvPr>
        </p:nvSpPr>
        <p:spPr>
          <a:xfrm>
            <a:off x="5063040" y="160452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1" name="PlaceHolder 4"/>
          <p:cNvSpPr>
            <a:spLocks noGrp="1"/>
          </p:cNvSpPr>
          <p:nvPr>
            <p:ph type="body"/>
          </p:nvPr>
        </p:nvSpPr>
        <p:spPr>
          <a:xfrm>
            <a:off x="495000" y="368208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2" name="PlaceHolder 5"/>
          <p:cNvSpPr>
            <a:spLocks noGrp="1"/>
          </p:cNvSpPr>
          <p:nvPr>
            <p:ph type="body"/>
          </p:nvPr>
        </p:nvSpPr>
        <p:spPr>
          <a:xfrm>
            <a:off x="5063040" y="3682080"/>
            <a:ext cx="4350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4" name="PlaceHolder 2"/>
          <p:cNvSpPr>
            <a:spLocks noGrp="1"/>
          </p:cNvSpPr>
          <p:nvPr>
            <p:ph type="body"/>
          </p:nvPr>
        </p:nvSpPr>
        <p:spPr>
          <a:xfrm>
            <a:off x="495000" y="1604520"/>
            <a:ext cx="2870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5" name="PlaceHolder 3"/>
          <p:cNvSpPr>
            <a:spLocks noGrp="1"/>
          </p:cNvSpPr>
          <p:nvPr>
            <p:ph type="body"/>
          </p:nvPr>
        </p:nvSpPr>
        <p:spPr>
          <a:xfrm>
            <a:off x="3509280" y="1604520"/>
            <a:ext cx="2870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6" name="PlaceHolder 4"/>
          <p:cNvSpPr>
            <a:spLocks noGrp="1"/>
          </p:cNvSpPr>
          <p:nvPr>
            <p:ph type="body"/>
          </p:nvPr>
        </p:nvSpPr>
        <p:spPr>
          <a:xfrm>
            <a:off x="6523200" y="1604520"/>
            <a:ext cx="2870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7" name="PlaceHolder 5"/>
          <p:cNvSpPr>
            <a:spLocks noGrp="1"/>
          </p:cNvSpPr>
          <p:nvPr>
            <p:ph type="body"/>
          </p:nvPr>
        </p:nvSpPr>
        <p:spPr>
          <a:xfrm>
            <a:off x="495000" y="3682080"/>
            <a:ext cx="2870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8" name="PlaceHolder 6"/>
          <p:cNvSpPr>
            <a:spLocks noGrp="1"/>
          </p:cNvSpPr>
          <p:nvPr>
            <p:ph type="body"/>
          </p:nvPr>
        </p:nvSpPr>
        <p:spPr>
          <a:xfrm>
            <a:off x="3509280" y="3682080"/>
            <a:ext cx="2870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9" name="PlaceHolder 7"/>
          <p:cNvSpPr>
            <a:spLocks noGrp="1"/>
          </p:cNvSpPr>
          <p:nvPr>
            <p:ph type="body"/>
          </p:nvPr>
        </p:nvSpPr>
        <p:spPr>
          <a:xfrm>
            <a:off x="6523200" y="3682080"/>
            <a:ext cx="2870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wmf"/><Relationship Id="rId3" Type="http://schemas.openxmlformats.org/officeDocument/2006/relationships/image" Target="../media/image2.png"/><Relationship Id="rId4" Type="http://schemas.openxmlformats.org/officeDocument/2006/relationships/image" Target="../media/image3.wmf"/><Relationship Id="rId5" Type="http://schemas.openxmlformats.org/officeDocument/2006/relationships/image" Target="../media/image4.wmf"/><Relationship Id="rId6" Type="http://schemas.openxmlformats.org/officeDocument/2006/relationships/image" Target="../media/image5.wmf"/><Relationship Id="rId7" Type="http://schemas.openxmlformats.org/officeDocument/2006/relationships/slideLayout" Target="../slideLayouts/slideLayout1.xml"/><Relationship Id="rId8" Type="http://schemas.openxmlformats.org/officeDocument/2006/relationships/slideLayout" Target="../slideLayouts/slideLayout2.xml"/><Relationship Id="rId9" Type="http://schemas.openxmlformats.org/officeDocument/2006/relationships/slideLayout" Target="../slideLayouts/slideLayout3.xml"/><Relationship Id="rId10" Type="http://schemas.openxmlformats.org/officeDocument/2006/relationships/slideLayout" Target="../slideLayouts/slideLayout4.xml"/><Relationship Id="rId11" Type="http://schemas.openxmlformats.org/officeDocument/2006/relationships/slideLayout" Target="../slideLayouts/slideLayout5.xml"/><Relationship Id="rId12" Type="http://schemas.openxmlformats.org/officeDocument/2006/relationships/slideLayout" Target="../slideLayouts/slideLayout6.xml"/><Relationship Id="rId13" Type="http://schemas.openxmlformats.org/officeDocument/2006/relationships/slideLayout" Target="../slideLayouts/slideLayout7.xml"/><Relationship Id="rId14" Type="http://schemas.openxmlformats.org/officeDocument/2006/relationships/slideLayout" Target="../slideLayouts/slideLayout8.xml"/><Relationship Id="rId15" Type="http://schemas.openxmlformats.org/officeDocument/2006/relationships/slideLayout" Target="../slideLayouts/slideLayout9.xml"/><Relationship Id="rId16" Type="http://schemas.openxmlformats.org/officeDocument/2006/relationships/slideLayout" Target="../slideLayouts/slideLayout10.xml"/><Relationship Id="rId17" Type="http://schemas.openxmlformats.org/officeDocument/2006/relationships/slideLayout" Target="../slideLayouts/slideLayout11.xml"/><Relationship Id="rId18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6.wmf"/><Relationship Id="rId3" Type="http://schemas.openxmlformats.org/officeDocument/2006/relationships/image" Target="../media/image7.png"/><Relationship Id="rId4" Type="http://schemas.openxmlformats.org/officeDocument/2006/relationships/image" Target="../media/image8.wmf"/><Relationship Id="rId5" Type="http://schemas.openxmlformats.org/officeDocument/2006/relationships/image" Target="../media/image9.wmf"/><Relationship Id="rId6" Type="http://schemas.openxmlformats.org/officeDocument/2006/relationships/image" Target="../media/image10.wmf"/><Relationship Id="rId7" Type="http://schemas.openxmlformats.org/officeDocument/2006/relationships/slideLayout" Target="../slideLayouts/slideLayout13.xml"/><Relationship Id="rId8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17.xml"/><Relationship Id="rId12" Type="http://schemas.openxmlformats.org/officeDocument/2006/relationships/slideLayout" Target="../slideLayouts/slideLayout18.xml"/><Relationship Id="rId13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22.xml"/><Relationship Id="rId17" Type="http://schemas.openxmlformats.org/officeDocument/2006/relationships/slideLayout" Target="../slideLayouts/slideLayout23.xml"/><Relationship Id="rId18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11.wmf"/><Relationship Id="rId3" Type="http://schemas.openxmlformats.org/officeDocument/2006/relationships/image" Target="../media/image12.png"/><Relationship Id="rId4" Type="http://schemas.openxmlformats.org/officeDocument/2006/relationships/image" Target="../media/image13.wmf"/><Relationship Id="rId5" Type="http://schemas.openxmlformats.org/officeDocument/2006/relationships/image" Target="../media/image14.wmf"/><Relationship Id="rId6" Type="http://schemas.openxmlformats.org/officeDocument/2006/relationships/image" Target="../media/image15.wmf"/><Relationship Id="rId7" Type="http://schemas.openxmlformats.org/officeDocument/2006/relationships/slideLayout" Target="../slideLayouts/slideLayout25.xml"/><Relationship Id="rId8" Type="http://schemas.openxmlformats.org/officeDocument/2006/relationships/slideLayout" Target="../slideLayouts/slideLayout26.xml"/><Relationship Id="rId9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2.xml"/><Relationship Id="rId15" Type="http://schemas.openxmlformats.org/officeDocument/2006/relationships/slideLayout" Target="../slideLayouts/slideLayout33.xml"/><Relationship Id="rId16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5.xml"/><Relationship Id="rId18" Type="http://schemas.openxmlformats.org/officeDocument/2006/relationships/slideLayout" Target="../slideLayouts/slideLayout3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0" name="Рисунок 40" descr=""/>
          <p:cNvPicPr/>
          <p:nvPr/>
        </p:nvPicPr>
        <p:blipFill>
          <a:blip r:embed="rId2"/>
          <a:stretch/>
        </p:blipFill>
        <p:spPr>
          <a:xfrm>
            <a:off x="360" y="0"/>
            <a:ext cx="360" cy="360"/>
          </a:xfrm>
          <a:prstGeom prst="rect">
            <a:avLst/>
          </a:prstGeom>
          <a:ln>
            <a:noFill/>
          </a:ln>
        </p:spPr>
      </p:pic>
      <p:sp>
        <p:nvSpPr>
          <p:cNvPr id="1" name="CustomShape 1" hidden="1"/>
          <p:cNvSpPr/>
          <p:nvPr/>
        </p:nvSpPr>
        <p:spPr>
          <a:xfrm>
            <a:off x="0" y="0"/>
            <a:ext cx="158040" cy="15804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2" name="Picture 35" descr=""/>
          <p:cNvPicPr/>
          <p:nvPr/>
        </p:nvPicPr>
        <p:blipFill>
          <a:blip r:embed="rId3"/>
          <a:stretch/>
        </p:blipFill>
        <p:spPr>
          <a:xfrm>
            <a:off x="8966160" y="5978160"/>
            <a:ext cx="940320" cy="698400"/>
          </a:xfrm>
          <a:prstGeom prst="rect">
            <a:avLst/>
          </a:prstGeom>
          <a:ln>
            <a:noFill/>
          </a:ln>
        </p:spPr>
      </p:pic>
      <p:sp>
        <p:nvSpPr>
          <p:cNvPr id="3" name="CustomShape 2" hidden="1"/>
          <p:cNvSpPr/>
          <p:nvPr/>
        </p:nvSpPr>
        <p:spPr>
          <a:xfrm>
            <a:off x="9972000" y="57960"/>
            <a:ext cx="31680" cy="31680"/>
          </a:xfrm>
          <a:prstGeom prst="ellipse">
            <a:avLst/>
          </a:prstGeom>
          <a:solidFill>
            <a:schemeClr val="bg1">
              <a:lumMod val="75000"/>
            </a:schemeClr>
          </a:solidFill>
          <a:ln w="93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wrap="none" lIns="0" rIns="0" tIns="0" bIns="0" anchor="ctr">
            <a:noAutofit/>
          </a:bodyPr>
          <a:p>
            <a:pPr algn="ctr">
              <a:lnSpc>
                <a:spcPct val="93000"/>
              </a:lnSpc>
              <a:spcBef>
                <a:spcPts val="300"/>
              </a:spcBef>
            </a:pPr>
            <a:r>
              <a:rPr b="1" lang="en-US" sz="200" spc="-1" strike="noStrike">
                <a:solidFill>
                  <a:srgbClr val="ffffff"/>
                </a:solidFill>
                <a:latin typeface="Arial Narrow"/>
                <a:ea typeface="DejaVu Sans"/>
              </a:rPr>
              <a:t>1</a:t>
            </a:r>
            <a:endParaRPr b="0" lang="ru-RU" sz="200" spc="-1" strike="noStrike">
              <a:latin typeface="Arial"/>
            </a:endParaRPr>
          </a:p>
        </p:txBody>
      </p:sp>
      <p:sp>
        <p:nvSpPr>
          <p:cNvPr id="4" name="CustomShape 3" hidden="1"/>
          <p:cNvSpPr/>
          <p:nvPr/>
        </p:nvSpPr>
        <p:spPr>
          <a:xfrm>
            <a:off x="9963000" y="92880"/>
            <a:ext cx="603000" cy="30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en-US" sz="200" spc="-1" strike="noStrike">
                <a:solidFill>
                  <a:srgbClr val="bfbfbf"/>
                </a:solidFill>
                <a:latin typeface="Arial Narrow"/>
                <a:ea typeface="DejaVu Sans"/>
              </a:rPr>
              <a:t>A4_RBSC_PPT– 2013-10_v01 – do not delete this text object! </a:t>
            </a:r>
            <a:endParaRPr b="0" lang="ru-RU" sz="200" spc="-1" strike="noStrike">
              <a:latin typeface="Arial"/>
            </a:endParaRPr>
          </a:p>
        </p:txBody>
      </p:sp>
      <p:sp>
        <p:nvSpPr>
          <p:cNvPr id="5" name="CustomShape 4" hidden="1"/>
          <p:cNvSpPr/>
          <p:nvPr/>
        </p:nvSpPr>
        <p:spPr>
          <a:xfrm>
            <a:off x="9253440" y="6710400"/>
            <a:ext cx="380520" cy="1231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>
            <a:spAutoFit/>
          </a:bodyPr>
          <a:p>
            <a:pPr>
              <a:lnSpc>
                <a:spcPct val="90000"/>
              </a:lnSpc>
              <a:tabLst>
                <a:tab algn="l" pos="0"/>
              </a:tabLst>
            </a:pPr>
            <a:fld id="{A409389A-A97E-4830-A62C-5E749ED49867}" type="slidenum">
              <a:rPr b="0" lang="en-US" sz="900" spc="-1" strike="noStrike">
                <a:solidFill>
                  <a:srgbClr val="8d9399"/>
                </a:solidFill>
                <a:latin typeface="Arial Narrow"/>
                <a:ea typeface="DejaVu Sans"/>
              </a:rPr>
              <a:t>&lt;номер&gt;</a:t>
            </a:fld>
            <a:endParaRPr b="0" lang="ru-RU" sz="900" spc="-1" strike="noStrike">
              <a:latin typeface="Arial"/>
            </a:endParaRPr>
          </a:p>
        </p:txBody>
      </p:sp>
      <p:sp>
        <p:nvSpPr>
          <p:cNvPr id="6" name="Line 5"/>
          <p:cNvSpPr/>
          <p:nvPr/>
        </p:nvSpPr>
        <p:spPr>
          <a:xfrm>
            <a:off x="9269280" y="6710400"/>
            <a:ext cx="0" cy="123480"/>
          </a:xfrm>
          <a:prstGeom prst="line">
            <a:avLst/>
          </a:prstGeom>
          <a:ln w="9360">
            <a:solidFill>
              <a:schemeClr val="tx2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7" name="CustomShape 6" hidden="1"/>
          <p:cNvSpPr/>
          <p:nvPr/>
        </p:nvSpPr>
        <p:spPr>
          <a:xfrm>
            <a:off x="5440320" y="6710400"/>
            <a:ext cx="3684240" cy="1231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>
            <a:spAutoFit/>
          </a:bodyPr>
          <a:p>
            <a:pPr algn="r">
              <a:lnSpc>
                <a:spcPct val="90000"/>
              </a:lnSpc>
              <a:tabLst>
                <a:tab algn="l" pos="0"/>
              </a:tabLst>
            </a:pPr>
            <a:r>
              <a:rPr b="0" lang="ru-RU" sz="900" spc="-1" strike="noStrike">
                <a:solidFill>
                  <a:srgbClr val="8d9399"/>
                </a:solidFill>
                <a:latin typeface="Arial Narrow"/>
                <a:ea typeface="DejaVu Sans"/>
              </a:rPr>
              <a:t>7. Формат документа для принятия решения о выделении гос. финансирования.pptx</a:t>
            </a:r>
            <a:endParaRPr b="0" lang="ru-RU" sz="900" spc="-1" strike="noStrike">
              <a:latin typeface="Arial"/>
            </a:endParaRPr>
          </a:p>
        </p:txBody>
      </p:sp>
      <p:sp>
        <p:nvSpPr>
          <p:cNvPr id="8" name="CustomShape 7" hidden="1"/>
          <p:cNvSpPr/>
          <p:nvPr/>
        </p:nvSpPr>
        <p:spPr>
          <a:xfrm>
            <a:off x="741240" y="6710760"/>
            <a:ext cx="489960" cy="1231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b">
            <a:spAutoFit/>
          </a:bodyPr>
          <a:p>
            <a:pPr>
              <a:lnSpc>
                <a:spcPct val="90000"/>
              </a:lnSpc>
            </a:pPr>
            <a:r>
              <a:rPr b="0" lang="en-US" sz="900" spc="-1" strike="noStrike">
                <a:solidFill>
                  <a:srgbClr val="000000"/>
                </a:solidFill>
                <a:latin typeface="Arial Narrow"/>
                <a:ea typeface="DejaVu Sans"/>
              </a:rPr>
              <a:t>Source: xxx</a:t>
            </a:r>
            <a:endParaRPr b="0" lang="ru-RU" sz="900" spc="-1" strike="noStrike">
              <a:latin typeface="Arial"/>
            </a:endParaRPr>
          </a:p>
        </p:txBody>
      </p:sp>
      <p:sp>
        <p:nvSpPr>
          <p:cNvPr id="9" name="CustomShape 8" hidden="1"/>
          <p:cNvSpPr/>
          <p:nvPr/>
        </p:nvSpPr>
        <p:spPr>
          <a:xfrm>
            <a:off x="739080" y="6418440"/>
            <a:ext cx="277920" cy="1368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b">
            <a:spAutoFit/>
          </a:bodyPr>
          <a:p>
            <a:pPr>
              <a:lnSpc>
                <a:spcPct val="90000"/>
              </a:lnSpc>
            </a:pPr>
            <a:r>
              <a:rPr b="0" lang="en-US" sz="1000" spc="-1" strike="noStrike">
                <a:solidFill>
                  <a:srgbClr val="000000"/>
                </a:solidFill>
                <a:latin typeface="Arial Narrow"/>
                <a:ea typeface="DejaVu Sans"/>
              </a:rPr>
              <a:t>1) xxx</a:t>
            </a:r>
            <a:endParaRPr b="0" lang="ru-RU" sz="1000" spc="-1" strike="noStrike">
              <a:latin typeface="Arial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738360" y="6195240"/>
            <a:ext cx="645120" cy="145440"/>
            <a:chOff x="738360" y="6195240"/>
            <a:chExt cx="645120" cy="145440"/>
          </a:xfrm>
        </p:grpSpPr>
        <p:sp>
          <p:nvSpPr>
            <p:cNvPr id="11" name="CustomShape 10"/>
            <p:cNvSpPr/>
            <p:nvPr/>
          </p:nvSpPr>
          <p:spPr>
            <a:xfrm>
              <a:off x="738360" y="6195240"/>
              <a:ext cx="215280" cy="145440"/>
            </a:xfrm>
            <a:prstGeom prst="rect">
              <a:avLst/>
            </a:prstGeom>
            <a:solidFill>
              <a:schemeClr val="accent2"/>
            </a:solidFill>
            <a:ln w="9360">
              <a:solidFill>
                <a:schemeClr val="accent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2" name="CustomShape 11"/>
            <p:cNvSpPr/>
            <p:nvPr/>
          </p:nvSpPr>
          <p:spPr>
            <a:xfrm>
              <a:off x="1036440" y="6196680"/>
              <a:ext cx="347040" cy="1368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wrap="none" lIns="0" rIns="0" tIns="0" bIns="0">
              <a:spAutoFit/>
            </a:bodyPr>
            <a:p>
              <a:pPr>
                <a:lnSpc>
                  <a:spcPct val="90000"/>
                </a:lnSpc>
                <a:tabLst>
                  <a:tab algn="l" pos="0"/>
                </a:tabLst>
              </a:pPr>
              <a:r>
                <a:rPr b="0" lang="en-US" sz="10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Legend</a:t>
              </a:r>
              <a:endParaRPr b="0" lang="ru-RU" sz="1000" spc="-1" strike="noStrike">
                <a:latin typeface="Arial"/>
              </a:endParaRPr>
            </a:p>
          </p:txBody>
        </p:sp>
      </p:grpSp>
      <p:sp>
        <p:nvSpPr>
          <p:cNvPr id="13" name="CustomShape 12" hidden="1"/>
          <p:cNvSpPr/>
          <p:nvPr/>
        </p:nvSpPr>
        <p:spPr>
          <a:xfrm>
            <a:off x="738360" y="2158920"/>
            <a:ext cx="1979280" cy="9986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</a:pPr>
            <a:r>
              <a:rPr b="1" lang="en-US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15 Point Text: Level 0</a:t>
            </a:r>
            <a:endParaRPr b="0" lang="ru-RU" sz="1500" spc="-1" strike="noStrike">
              <a:latin typeface="Arial"/>
            </a:endParaRPr>
          </a:p>
          <a:p>
            <a:pPr lvl="1" marL="164520" indent="-163800">
              <a:lnSpc>
                <a:spcPct val="90000"/>
              </a:lnSpc>
              <a:spcBef>
                <a:spcPts val="799"/>
              </a:spcBef>
              <a:buClr>
                <a:srgbClr val="000000"/>
              </a:buClr>
              <a:buFont typeface="Arial Narrow"/>
              <a:buChar char="&gt;"/>
            </a:pPr>
            <a:r>
              <a:rPr b="0" lang="en-US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Level 1</a:t>
            </a:r>
            <a:endParaRPr b="0" lang="ru-RU" sz="1500" spc="-1" strike="noStrike">
              <a:latin typeface="Arial"/>
            </a:endParaRPr>
          </a:p>
          <a:p>
            <a:pPr lvl="2" marL="344520" indent="-166320">
              <a:lnSpc>
                <a:spcPct val="90000"/>
              </a:lnSpc>
              <a:spcBef>
                <a:spcPts val="400"/>
              </a:spcBef>
              <a:buClr>
                <a:srgbClr val="000000"/>
              </a:buClr>
              <a:buFont typeface="Arial Narrow"/>
              <a:buChar char="–"/>
            </a:pPr>
            <a:r>
              <a:rPr b="0" lang="en-US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Level 2</a:t>
            </a:r>
            <a:endParaRPr b="0" lang="ru-RU" sz="1500" spc="-1" strike="noStrike">
              <a:latin typeface="Arial"/>
            </a:endParaRPr>
          </a:p>
          <a:p>
            <a:pPr lvl="3" marL="498960" indent="-143280">
              <a:lnSpc>
                <a:spcPct val="90000"/>
              </a:lnSpc>
              <a:spcBef>
                <a:spcPts val="201"/>
              </a:spcBef>
              <a:buClr>
                <a:srgbClr val="000000"/>
              </a:buClr>
              <a:buFont typeface="Arial Narrow"/>
              <a:buChar char="-"/>
            </a:pPr>
            <a:r>
              <a:rPr b="0" lang="en-US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Level 3</a:t>
            </a:r>
            <a:endParaRPr b="0" lang="ru-RU" sz="1500" spc="-1" strike="noStrike">
              <a:latin typeface="Arial"/>
            </a:endParaRPr>
          </a:p>
        </p:txBody>
      </p:sp>
      <p:sp>
        <p:nvSpPr>
          <p:cNvPr id="14" name="CustomShape 13" hidden="1"/>
          <p:cNvSpPr/>
          <p:nvPr/>
        </p:nvSpPr>
        <p:spPr>
          <a:xfrm>
            <a:off x="738000" y="1710000"/>
            <a:ext cx="8535240" cy="2880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</a:pPr>
            <a:r>
              <a:rPr b="0" lang="en-US" sz="2100" spc="-1" strike="noStrike">
                <a:solidFill>
                  <a:srgbClr val="8d9399"/>
                </a:solidFill>
                <a:latin typeface="Arial Narrow"/>
                <a:ea typeface="DejaVu Sans"/>
              </a:rPr>
              <a:t>Subtitle</a:t>
            </a:r>
            <a:endParaRPr b="0" lang="ru-RU" sz="2100" spc="-1" strike="noStrike">
              <a:latin typeface="Arial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0" y="0"/>
            <a:ext cx="9905760" cy="6858000"/>
            <a:chOff x="0" y="0"/>
            <a:chExt cx="9905760" cy="6858000"/>
          </a:xfrm>
        </p:grpSpPr>
        <p:sp>
          <p:nvSpPr>
            <p:cNvPr id="16" name="Line 15"/>
            <p:cNvSpPr/>
            <p:nvPr/>
          </p:nvSpPr>
          <p:spPr>
            <a:xfrm>
              <a:off x="0" y="309240"/>
              <a:ext cx="9269280" cy="0"/>
            </a:xfrm>
            <a:prstGeom prst="line">
              <a:avLst/>
            </a:prstGeom>
            <a:ln cap="sq" w="3240">
              <a:solidFill>
                <a:schemeClr val="accent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7" name="Line 16"/>
            <p:cNvSpPr/>
            <p:nvPr/>
          </p:nvSpPr>
          <p:spPr>
            <a:xfrm>
              <a:off x="738000" y="0"/>
              <a:ext cx="0" cy="6858000"/>
            </a:xfrm>
            <a:prstGeom prst="line">
              <a:avLst/>
            </a:prstGeom>
            <a:ln cap="sq" w="3240">
              <a:solidFill>
                <a:schemeClr val="accent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8" name="Line 17"/>
            <p:cNvSpPr/>
            <p:nvPr/>
          </p:nvSpPr>
          <p:spPr>
            <a:xfrm>
              <a:off x="1083600" y="0"/>
              <a:ext cx="0" cy="496440"/>
            </a:xfrm>
            <a:prstGeom prst="line">
              <a:avLst/>
            </a:prstGeom>
            <a:ln cap="sq" w="3240">
              <a:solidFill>
                <a:schemeClr val="accent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9" name="Line 18"/>
            <p:cNvSpPr/>
            <p:nvPr/>
          </p:nvSpPr>
          <p:spPr>
            <a:xfrm>
              <a:off x="9270720" y="0"/>
              <a:ext cx="0" cy="6858000"/>
            </a:xfrm>
            <a:prstGeom prst="line">
              <a:avLst/>
            </a:prstGeom>
            <a:ln cap="sq" w="3240">
              <a:solidFill>
                <a:schemeClr val="accent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0" name="Line 19"/>
            <p:cNvSpPr/>
            <p:nvPr/>
          </p:nvSpPr>
          <p:spPr>
            <a:xfrm>
              <a:off x="0" y="222120"/>
              <a:ext cx="9905760" cy="0"/>
            </a:xfrm>
            <a:prstGeom prst="line">
              <a:avLst/>
            </a:prstGeom>
            <a:ln cap="sq" w="3240">
              <a:solidFill>
                <a:schemeClr val="accent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1" name="Line 20"/>
            <p:cNvSpPr/>
            <p:nvPr/>
          </p:nvSpPr>
          <p:spPr>
            <a:xfrm>
              <a:off x="0" y="666720"/>
              <a:ext cx="9905760" cy="0"/>
            </a:xfrm>
            <a:prstGeom prst="line">
              <a:avLst/>
            </a:prstGeom>
            <a:ln cap="sq" w="3240">
              <a:solidFill>
                <a:schemeClr val="accent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2" name="Line 21"/>
            <p:cNvSpPr/>
            <p:nvPr/>
          </p:nvSpPr>
          <p:spPr>
            <a:xfrm>
              <a:off x="0" y="6418800"/>
              <a:ext cx="9905760" cy="0"/>
            </a:xfrm>
            <a:prstGeom prst="line">
              <a:avLst/>
            </a:prstGeom>
            <a:ln cap="sq" w="3240">
              <a:solidFill>
                <a:schemeClr val="accent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3" name="Line 22"/>
            <p:cNvSpPr/>
            <p:nvPr/>
          </p:nvSpPr>
          <p:spPr>
            <a:xfrm>
              <a:off x="0" y="6708600"/>
              <a:ext cx="9905760" cy="0"/>
            </a:xfrm>
            <a:prstGeom prst="line">
              <a:avLst/>
            </a:prstGeom>
            <a:ln cap="sq" w="3240">
              <a:solidFill>
                <a:schemeClr val="accent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4" name="Line 23"/>
            <p:cNvSpPr/>
            <p:nvPr/>
          </p:nvSpPr>
          <p:spPr>
            <a:xfrm>
              <a:off x="0" y="1710000"/>
              <a:ext cx="9905760" cy="0"/>
            </a:xfrm>
            <a:prstGeom prst="line">
              <a:avLst/>
            </a:prstGeom>
            <a:ln cap="sq" w="3240">
              <a:solidFill>
                <a:schemeClr val="accent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5" name="Line 24"/>
            <p:cNvSpPr/>
            <p:nvPr/>
          </p:nvSpPr>
          <p:spPr>
            <a:xfrm>
              <a:off x="548640" y="2178000"/>
              <a:ext cx="8939160" cy="0"/>
            </a:xfrm>
            <a:prstGeom prst="line">
              <a:avLst/>
            </a:prstGeom>
            <a:ln cap="sq" w="3240">
              <a:solidFill>
                <a:schemeClr val="accent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26" name="Group 25"/>
            <p:cNvGrpSpPr/>
            <p:nvPr/>
          </p:nvGrpSpPr>
          <p:grpSpPr>
            <a:xfrm>
              <a:off x="8495640" y="0"/>
              <a:ext cx="236160" cy="670320"/>
              <a:chOff x="8495640" y="0"/>
              <a:chExt cx="236160" cy="670320"/>
            </a:xfrm>
          </p:grpSpPr>
          <p:sp>
            <p:nvSpPr>
              <p:cNvPr id="27" name="Line 26"/>
              <p:cNvSpPr/>
              <p:nvPr/>
            </p:nvSpPr>
            <p:spPr>
              <a:xfrm>
                <a:off x="8495640" y="0"/>
                <a:ext cx="0" cy="670320"/>
              </a:xfrm>
              <a:prstGeom prst="line">
                <a:avLst/>
              </a:prstGeom>
              <a:ln cap="sq" w="3240">
                <a:solidFill>
                  <a:schemeClr val="accent2"/>
                </a:solidFill>
                <a:prstDash val="sysDot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28" name="Line 27"/>
              <p:cNvSpPr/>
              <p:nvPr/>
            </p:nvSpPr>
            <p:spPr>
              <a:xfrm>
                <a:off x="8731800" y="0"/>
                <a:ext cx="0" cy="670320"/>
              </a:xfrm>
              <a:prstGeom prst="line">
                <a:avLst/>
              </a:prstGeom>
              <a:ln cap="sq" w="3240">
                <a:solidFill>
                  <a:schemeClr val="accent2"/>
                </a:solidFill>
                <a:prstDash val="sysDot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sp>
          <p:nvSpPr>
            <p:cNvPr id="29" name="Line 28"/>
            <p:cNvSpPr/>
            <p:nvPr/>
          </p:nvSpPr>
          <p:spPr>
            <a:xfrm>
              <a:off x="0" y="574560"/>
              <a:ext cx="9269280" cy="0"/>
            </a:xfrm>
            <a:prstGeom prst="line">
              <a:avLst/>
            </a:prstGeom>
            <a:ln cap="sq" w="3240">
              <a:solidFill>
                <a:schemeClr val="accent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30" name="CustomShape 29"/>
            <p:cNvSpPr/>
            <p:nvPr/>
          </p:nvSpPr>
          <p:spPr>
            <a:xfrm>
              <a:off x="736560" y="222120"/>
              <a:ext cx="273600" cy="273600"/>
            </a:xfrm>
            <a:prstGeom prst="rect">
              <a:avLst/>
            </a:prstGeom>
            <a:noFill/>
            <a:ln cap="sq" w="3240">
              <a:solidFill>
                <a:schemeClr val="accent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31" name="CustomShape 30" hidden="1"/>
          <p:cNvSpPr/>
          <p:nvPr/>
        </p:nvSpPr>
        <p:spPr>
          <a:xfrm>
            <a:off x="6773040" y="308160"/>
            <a:ext cx="1087560" cy="265680"/>
          </a:xfrm>
          <a:prstGeom prst="rect">
            <a:avLst/>
          </a:prstGeom>
          <a:noFill/>
          <a:ln>
            <a:solidFill>
              <a:schemeClr val="tx2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72000" rIns="72000" tIns="72000" bIns="72000" anchor="ctr">
            <a:noAutofit/>
          </a:bodyPr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b="0" lang="en-US" sz="800" spc="-1" strike="noStrike">
                <a:solidFill>
                  <a:srgbClr val="8d9399"/>
                </a:solidFill>
                <a:latin typeface="Arial Narrow"/>
                <a:ea typeface="DejaVu Sans"/>
              </a:rPr>
              <a:t>&lt;</a:t>
            </a:r>
            <a:r>
              <a:rPr b="0" lang="ru-RU" sz="800" spc="-1" strike="noStrike">
                <a:solidFill>
                  <a:srgbClr val="8d9399"/>
                </a:solidFill>
                <a:latin typeface="Arial Narrow"/>
                <a:ea typeface="DejaVu Sans"/>
              </a:rPr>
              <a:t>логотип туристской территории</a:t>
            </a:r>
            <a:r>
              <a:rPr b="0" lang="en-US" sz="800" spc="-1" strike="noStrike">
                <a:solidFill>
                  <a:srgbClr val="8d9399"/>
                </a:solidFill>
                <a:latin typeface="Arial Narrow"/>
                <a:ea typeface="DejaVu Sans"/>
              </a:rPr>
              <a:t>/</a:t>
            </a:r>
            <a:r>
              <a:rPr b="0" lang="ru-RU" sz="800" spc="-1" strike="noStrike">
                <a:solidFill>
                  <a:srgbClr val="8d9399"/>
                </a:solidFill>
                <a:latin typeface="Arial Narrow"/>
                <a:ea typeface="DejaVu Sans"/>
              </a:rPr>
              <a:t>инвестора</a:t>
            </a:r>
            <a:r>
              <a:rPr b="0" lang="en-US" sz="800" spc="-1" strike="noStrike">
                <a:solidFill>
                  <a:srgbClr val="8d9399"/>
                </a:solidFill>
                <a:latin typeface="Arial Narrow"/>
                <a:ea typeface="DejaVu Sans"/>
              </a:rPr>
              <a:t>&gt;</a:t>
            </a:r>
            <a:endParaRPr b="0" lang="ru-RU" sz="800" spc="-1" strike="noStrike">
              <a:latin typeface="Arial"/>
            </a:endParaRPr>
          </a:p>
        </p:txBody>
      </p:sp>
      <p:pic>
        <p:nvPicPr>
          <p:cNvPr id="32" name="Picture 34" descr=""/>
          <p:cNvPicPr/>
          <p:nvPr/>
        </p:nvPicPr>
        <p:blipFill>
          <a:blip r:embed="rId4"/>
          <a:stretch/>
        </p:blipFill>
        <p:spPr>
          <a:xfrm>
            <a:off x="0" y="0"/>
            <a:ext cx="732960" cy="403560"/>
          </a:xfrm>
          <a:prstGeom prst="rect">
            <a:avLst/>
          </a:prstGeom>
          <a:ln>
            <a:noFill/>
          </a:ln>
        </p:spPr>
      </p:pic>
      <p:pic>
        <p:nvPicPr>
          <p:cNvPr id="33" name="Picture 37" descr=""/>
          <p:cNvPicPr/>
          <p:nvPr/>
        </p:nvPicPr>
        <p:blipFill>
          <a:blip r:embed="rId5"/>
          <a:srcRect l="975" t="0" r="0" b="4593"/>
          <a:stretch/>
        </p:blipFill>
        <p:spPr>
          <a:xfrm>
            <a:off x="0" y="6222960"/>
            <a:ext cx="333720" cy="632520"/>
          </a:xfrm>
          <a:prstGeom prst="rect">
            <a:avLst/>
          </a:prstGeom>
          <a:ln>
            <a:noFill/>
          </a:ln>
        </p:spPr>
      </p:pic>
      <p:pic>
        <p:nvPicPr>
          <p:cNvPr id="34" name="Рисунок 39" descr=""/>
          <p:cNvPicPr/>
          <p:nvPr/>
        </p:nvPicPr>
        <p:blipFill>
          <a:blip r:embed="rId6"/>
          <a:stretch/>
        </p:blipFill>
        <p:spPr>
          <a:xfrm>
            <a:off x="360" y="0"/>
            <a:ext cx="360" cy="360"/>
          </a:xfrm>
          <a:prstGeom prst="rect">
            <a:avLst/>
          </a:prstGeom>
          <a:ln>
            <a:noFill/>
          </a:ln>
        </p:spPr>
      </p:pic>
      <p:sp>
        <p:nvSpPr>
          <p:cNvPr id="35" name="PlaceHolder 3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PlaceHolder 32"/>
          <p:cNvSpPr>
            <a:spLocks noGrp="1"/>
          </p:cNvSpPr>
          <p:nvPr>
            <p:ph type="body"/>
          </p:nvPr>
        </p:nvSpPr>
        <p:spPr>
          <a:xfrm>
            <a:off x="495000" y="1604520"/>
            <a:ext cx="89150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Второй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Третий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7"/>
    <p:sldLayoutId id="2147483650" r:id="rId8"/>
    <p:sldLayoutId id="2147483651" r:id="rId9"/>
    <p:sldLayoutId id="2147483652" r:id="rId10"/>
    <p:sldLayoutId id="2147483653" r:id="rId11"/>
    <p:sldLayoutId id="2147483654" r:id="rId12"/>
    <p:sldLayoutId id="2147483655" r:id="rId13"/>
    <p:sldLayoutId id="2147483656" r:id="rId14"/>
    <p:sldLayoutId id="2147483657" r:id="rId15"/>
    <p:sldLayoutId id="2147483658" r:id="rId16"/>
    <p:sldLayoutId id="2147483659" r:id="rId17"/>
    <p:sldLayoutId id="2147483660" r:id="rId18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Рисунок 76" descr=""/>
          <p:cNvPicPr/>
          <p:nvPr/>
        </p:nvPicPr>
        <p:blipFill>
          <a:blip r:embed="rId2"/>
          <a:stretch/>
        </p:blipFill>
        <p:spPr>
          <a:xfrm>
            <a:off x="360" y="0"/>
            <a:ext cx="360" cy="360"/>
          </a:xfrm>
          <a:prstGeom prst="rect">
            <a:avLst/>
          </a:prstGeom>
          <a:ln>
            <a:noFill/>
          </a:ln>
        </p:spPr>
      </p:pic>
      <p:sp>
        <p:nvSpPr>
          <p:cNvPr id="74" name="CustomShape 1" hidden="1"/>
          <p:cNvSpPr/>
          <p:nvPr/>
        </p:nvSpPr>
        <p:spPr>
          <a:xfrm>
            <a:off x="0" y="0"/>
            <a:ext cx="158040" cy="15804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75" name="Picture 35" descr=""/>
          <p:cNvPicPr/>
          <p:nvPr/>
        </p:nvPicPr>
        <p:blipFill>
          <a:blip r:embed="rId3"/>
          <a:stretch/>
        </p:blipFill>
        <p:spPr>
          <a:xfrm>
            <a:off x="8966160" y="5978160"/>
            <a:ext cx="940320" cy="698400"/>
          </a:xfrm>
          <a:prstGeom prst="rect">
            <a:avLst/>
          </a:prstGeom>
          <a:ln>
            <a:noFill/>
          </a:ln>
        </p:spPr>
      </p:pic>
      <p:sp>
        <p:nvSpPr>
          <p:cNvPr id="76" name="CustomShape 2" hidden="1"/>
          <p:cNvSpPr/>
          <p:nvPr/>
        </p:nvSpPr>
        <p:spPr>
          <a:xfrm>
            <a:off x="9972000" y="57960"/>
            <a:ext cx="31680" cy="31680"/>
          </a:xfrm>
          <a:prstGeom prst="ellipse">
            <a:avLst/>
          </a:prstGeom>
          <a:solidFill>
            <a:schemeClr val="bg1">
              <a:lumMod val="75000"/>
            </a:schemeClr>
          </a:solidFill>
          <a:ln w="93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wrap="none" lIns="0" rIns="0" tIns="0" bIns="0" anchor="ctr">
            <a:noAutofit/>
          </a:bodyPr>
          <a:p>
            <a:pPr algn="ctr">
              <a:lnSpc>
                <a:spcPct val="93000"/>
              </a:lnSpc>
              <a:spcBef>
                <a:spcPts val="300"/>
              </a:spcBef>
            </a:pPr>
            <a:r>
              <a:rPr b="1" lang="en-US" sz="200" spc="-1" strike="noStrike">
                <a:solidFill>
                  <a:srgbClr val="ffffff"/>
                </a:solidFill>
                <a:latin typeface="Arial Narrow"/>
                <a:ea typeface="DejaVu Sans"/>
              </a:rPr>
              <a:t>1</a:t>
            </a:r>
            <a:endParaRPr b="0" lang="ru-RU" sz="200" spc="-1" strike="noStrike">
              <a:latin typeface="Arial"/>
            </a:endParaRPr>
          </a:p>
        </p:txBody>
      </p:sp>
      <p:sp>
        <p:nvSpPr>
          <p:cNvPr id="77" name="CustomShape 3" hidden="1"/>
          <p:cNvSpPr/>
          <p:nvPr/>
        </p:nvSpPr>
        <p:spPr>
          <a:xfrm>
            <a:off x="9963000" y="92880"/>
            <a:ext cx="603000" cy="30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en-US" sz="200" spc="-1" strike="noStrike">
                <a:solidFill>
                  <a:srgbClr val="bfbfbf"/>
                </a:solidFill>
                <a:latin typeface="Arial Narrow"/>
                <a:ea typeface="DejaVu Sans"/>
              </a:rPr>
              <a:t>A4_RBSC_PPT– 2013-10_v01 – do not delete this text object! </a:t>
            </a:r>
            <a:endParaRPr b="0" lang="ru-RU" sz="200" spc="-1" strike="noStrike">
              <a:latin typeface="Arial"/>
            </a:endParaRPr>
          </a:p>
        </p:txBody>
      </p:sp>
      <p:sp>
        <p:nvSpPr>
          <p:cNvPr id="78" name="CustomShape 4"/>
          <p:cNvSpPr/>
          <p:nvPr/>
        </p:nvSpPr>
        <p:spPr>
          <a:xfrm>
            <a:off x="9253440" y="6710400"/>
            <a:ext cx="380520" cy="1231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>
            <a:spAutoFit/>
          </a:bodyPr>
          <a:p>
            <a:pPr>
              <a:lnSpc>
                <a:spcPct val="90000"/>
              </a:lnSpc>
              <a:tabLst>
                <a:tab algn="l" pos="0"/>
              </a:tabLst>
            </a:pPr>
            <a:fld id="{1A860A1E-1EC8-436C-A9AB-E053D453FDED}" type="slidenum">
              <a:rPr b="0" lang="en-US" sz="900" spc="-1" strike="noStrike">
                <a:solidFill>
                  <a:srgbClr val="8d9399"/>
                </a:solidFill>
                <a:latin typeface="Arial Narrow"/>
                <a:ea typeface="DejaVu Sans"/>
              </a:rPr>
              <a:t>&lt;номер&gt;</a:t>
            </a:fld>
            <a:endParaRPr b="0" lang="ru-RU" sz="900" spc="-1" strike="noStrike">
              <a:latin typeface="Arial"/>
            </a:endParaRPr>
          </a:p>
        </p:txBody>
      </p:sp>
      <p:sp>
        <p:nvSpPr>
          <p:cNvPr id="79" name="Line 5"/>
          <p:cNvSpPr/>
          <p:nvPr/>
        </p:nvSpPr>
        <p:spPr>
          <a:xfrm>
            <a:off x="9269280" y="6710400"/>
            <a:ext cx="0" cy="123480"/>
          </a:xfrm>
          <a:prstGeom prst="line">
            <a:avLst/>
          </a:prstGeom>
          <a:ln w="9360">
            <a:solidFill>
              <a:schemeClr val="tx2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80" name="CustomShape 6" hidden="1"/>
          <p:cNvSpPr/>
          <p:nvPr/>
        </p:nvSpPr>
        <p:spPr>
          <a:xfrm>
            <a:off x="5440320" y="6710400"/>
            <a:ext cx="3684240" cy="1231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>
            <a:spAutoFit/>
          </a:bodyPr>
          <a:p>
            <a:pPr algn="r">
              <a:lnSpc>
                <a:spcPct val="90000"/>
              </a:lnSpc>
              <a:tabLst>
                <a:tab algn="l" pos="0"/>
              </a:tabLst>
            </a:pPr>
            <a:r>
              <a:rPr b="0" lang="ru-RU" sz="900" spc="-1" strike="noStrike">
                <a:solidFill>
                  <a:srgbClr val="8d9399"/>
                </a:solidFill>
                <a:latin typeface="Arial Narrow"/>
                <a:ea typeface="DejaVu Sans"/>
              </a:rPr>
              <a:t>7. Формат документа для принятия решения о выделении гос. финансирования.pptx</a:t>
            </a:r>
            <a:endParaRPr b="0" lang="ru-RU" sz="900" spc="-1" strike="noStrike">
              <a:latin typeface="Arial"/>
            </a:endParaRPr>
          </a:p>
        </p:txBody>
      </p:sp>
      <p:sp>
        <p:nvSpPr>
          <p:cNvPr id="81" name="CustomShape 7" hidden="1"/>
          <p:cNvSpPr/>
          <p:nvPr/>
        </p:nvSpPr>
        <p:spPr>
          <a:xfrm>
            <a:off x="741240" y="6710760"/>
            <a:ext cx="489960" cy="1231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b">
            <a:spAutoFit/>
          </a:bodyPr>
          <a:p>
            <a:pPr>
              <a:lnSpc>
                <a:spcPct val="90000"/>
              </a:lnSpc>
            </a:pPr>
            <a:r>
              <a:rPr b="0" lang="en-US" sz="900" spc="-1" strike="noStrike">
                <a:solidFill>
                  <a:srgbClr val="000000"/>
                </a:solidFill>
                <a:latin typeface="Arial Narrow"/>
                <a:ea typeface="DejaVu Sans"/>
              </a:rPr>
              <a:t>Source: xxx</a:t>
            </a:r>
            <a:endParaRPr b="0" lang="ru-RU" sz="900" spc="-1" strike="noStrike">
              <a:latin typeface="Arial"/>
            </a:endParaRPr>
          </a:p>
        </p:txBody>
      </p:sp>
      <p:sp>
        <p:nvSpPr>
          <p:cNvPr id="82" name="CustomShape 8" hidden="1"/>
          <p:cNvSpPr/>
          <p:nvPr/>
        </p:nvSpPr>
        <p:spPr>
          <a:xfrm>
            <a:off x="739080" y="6418440"/>
            <a:ext cx="277920" cy="1368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b">
            <a:spAutoFit/>
          </a:bodyPr>
          <a:p>
            <a:pPr>
              <a:lnSpc>
                <a:spcPct val="90000"/>
              </a:lnSpc>
            </a:pPr>
            <a:r>
              <a:rPr b="0" lang="en-US" sz="1000" spc="-1" strike="noStrike">
                <a:solidFill>
                  <a:srgbClr val="000000"/>
                </a:solidFill>
                <a:latin typeface="Arial Narrow"/>
                <a:ea typeface="DejaVu Sans"/>
              </a:rPr>
              <a:t>1) xxx</a:t>
            </a:r>
            <a:endParaRPr b="0" lang="ru-RU" sz="1000" spc="-1" strike="noStrike">
              <a:latin typeface="Arial"/>
            </a:endParaRPr>
          </a:p>
        </p:txBody>
      </p:sp>
      <p:grpSp>
        <p:nvGrpSpPr>
          <p:cNvPr id="83" name="Group 9"/>
          <p:cNvGrpSpPr/>
          <p:nvPr/>
        </p:nvGrpSpPr>
        <p:grpSpPr>
          <a:xfrm>
            <a:off x="738360" y="6195240"/>
            <a:ext cx="645120" cy="145440"/>
            <a:chOff x="738360" y="6195240"/>
            <a:chExt cx="645120" cy="145440"/>
          </a:xfrm>
        </p:grpSpPr>
        <p:sp>
          <p:nvSpPr>
            <p:cNvPr id="84" name="CustomShape 10"/>
            <p:cNvSpPr/>
            <p:nvPr/>
          </p:nvSpPr>
          <p:spPr>
            <a:xfrm>
              <a:off x="738360" y="6195240"/>
              <a:ext cx="215280" cy="145440"/>
            </a:xfrm>
            <a:prstGeom prst="rect">
              <a:avLst/>
            </a:prstGeom>
            <a:solidFill>
              <a:schemeClr val="accent2"/>
            </a:solidFill>
            <a:ln w="9360">
              <a:solidFill>
                <a:schemeClr val="accent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85" name="CustomShape 11"/>
            <p:cNvSpPr/>
            <p:nvPr/>
          </p:nvSpPr>
          <p:spPr>
            <a:xfrm>
              <a:off x="1036440" y="6196680"/>
              <a:ext cx="347040" cy="1368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wrap="none" lIns="0" rIns="0" tIns="0" bIns="0">
              <a:spAutoFit/>
            </a:bodyPr>
            <a:p>
              <a:pPr>
                <a:lnSpc>
                  <a:spcPct val="90000"/>
                </a:lnSpc>
                <a:tabLst>
                  <a:tab algn="l" pos="0"/>
                </a:tabLst>
              </a:pPr>
              <a:r>
                <a:rPr b="0" lang="en-US" sz="10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Legend</a:t>
              </a:r>
              <a:endParaRPr b="0" lang="ru-RU" sz="1000" spc="-1" strike="noStrike">
                <a:latin typeface="Arial"/>
              </a:endParaRPr>
            </a:p>
          </p:txBody>
        </p:sp>
      </p:grpSp>
      <p:sp>
        <p:nvSpPr>
          <p:cNvPr id="86" name="CustomShape 12" hidden="1"/>
          <p:cNvSpPr/>
          <p:nvPr/>
        </p:nvSpPr>
        <p:spPr>
          <a:xfrm>
            <a:off x="738360" y="2158920"/>
            <a:ext cx="1979280" cy="9986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</a:pPr>
            <a:r>
              <a:rPr b="1" lang="en-US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15 Point Text: Level 0</a:t>
            </a:r>
            <a:endParaRPr b="0" lang="ru-RU" sz="1500" spc="-1" strike="noStrike">
              <a:latin typeface="Arial"/>
            </a:endParaRPr>
          </a:p>
          <a:p>
            <a:pPr lvl="1" marL="164520" indent="-163800">
              <a:lnSpc>
                <a:spcPct val="90000"/>
              </a:lnSpc>
              <a:spcBef>
                <a:spcPts val="799"/>
              </a:spcBef>
              <a:buClr>
                <a:srgbClr val="000000"/>
              </a:buClr>
              <a:buFont typeface="Arial Narrow"/>
              <a:buChar char="&gt;"/>
            </a:pPr>
            <a:r>
              <a:rPr b="0" lang="en-US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Level 1</a:t>
            </a:r>
            <a:endParaRPr b="0" lang="ru-RU" sz="1500" spc="-1" strike="noStrike">
              <a:latin typeface="Arial"/>
            </a:endParaRPr>
          </a:p>
          <a:p>
            <a:pPr lvl="2" marL="344520" indent="-166320">
              <a:lnSpc>
                <a:spcPct val="90000"/>
              </a:lnSpc>
              <a:spcBef>
                <a:spcPts val="400"/>
              </a:spcBef>
              <a:buClr>
                <a:srgbClr val="000000"/>
              </a:buClr>
              <a:buFont typeface="Arial Narrow"/>
              <a:buChar char="–"/>
            </a:pPr>
            <a:r>
              <a:rPr b="0" lang="en-US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Level 2</a:t>
            </a:r>
            <a:endParaRPr b="0" lang="ru-RU" sz="1500" spc="-1" strike="noStrike">
              <a:latin typeface="Arial"/>
            </a:endParaRPr>
          </a:p>
          <a:p>
            <a:pPr lvl="3" marL="498960" indent="-143280">
              <a:lnSpc>
                <a:spcPct val="90000"/>
              </a:lnSpc>
              <a:spcBef>
                <a:spcPts val="201"/>
              </a:spcBef>
              <a:buClr>
                <a:srgbClr val="000000"/>
              </a:buClr>
              <a:buFont typeface="Arial Narrow"/>
              <a:buChar char="-"/>
            </a:pPr>
            <a:r>
              <a:rPr b="0" lang="en-US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Level 3</a:t>
            </a:r>
            <a:endParaRPr b="0" lang="ru-RU" sz="1500" spc="-1" strike="noStrike">
              <a:latin typeface="Arial"/>
            </a:endParaRPr>
          </a:p>
        </p:txBody>
      </p:sp>
      <p:sp>
        <p:nvSpPr>
          <p:cNvPr id="87" name="CustomShape 13" hidden="1"/>
          <p:cNvSpPr/>
          <p:nvPr/>
        </p:nvSpPr>
        <p:spPr>
          <a:xfrm>
            <a:off x="738000" y="1710000"/>
            <a:ext cx="8535240" cy="2880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</a:pPr>
            <a:r>
              <a:rPr b="0" lang="en-US" sz="2100" spc="-1" strike="noStrike">
                <a:solidFill>
                  <a:srgbClr val="8d9399"/>
                </a:solidFill>
                <a:latin typeface="Arial Narrow"/>
                <a:ea typeface="DejaVu Sans"/>
              </a:rPr>
              <a:t>Subtitle</a:t>
            </a:r>
            <a:endParaRPr b="0" lang="ru-RU" sz="2100" spc="-1" strike="noStrike">
              <a:latin typeface="Arial"/>
            </a:endParaRPr>
          </a:p>
        </p:txBody>
      </p:sp>
      <p:grpSp>
        <p:nvGrpSpPr>
          <p:cNvPr id="88" name="Group 14"/>
          <p:cNvGrpSpPr/>
          <p:nvPr/>
        </p:nvGrpSpPr>
        <p:grpSpPr>
          <a:xfrm>
            <a:off x="0" y="0"/>
            <a:ext cx="9905760" cy="6858000"/>
            <a:chOff x="0" y="0"/>
            <a:chExt cx="9905760" cy="6858000"/>
          </a:xfrm>
        </p:grpSpPr>
        <p:sp>
          <p:nvSpPr>
            <p:cNvPr id="89" name="Line 15"/>
            <p:cNvSpPr/>
            <p:nvPr/>
          </p:nvSpPr>
          <p:spPr>
            <a:xfrm>
              <a:off x="0" y="309240"/>
              <a:ext cx="9269280" cy="0"/>
            </a:xfrm>
            <a:prstGeom prst="line">
              <a:avLst/>
            </a:prstGeom>
            <a:ln cap="sq" w="3240">
              <a:solidFill>
                <a:schemeClr val="accent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90" name="Line 16"/>
            <p:cNvSpPr/>
            <p:nvPr/>
          </p:nvSpPr>
          <p:spPr>
            <a:xfrm>
              <a:off x="738000" y="0"/>
              <a:ext cx="0" cy="6858000"/>
            </a:xfrm>
            <a:prstGeom prst="line">
              <a:avLst/>
            </a:prstGeom>
            <a:ln cap="sq" w="3240">
              <a:solidFill>
                <a:schemeClr val="accent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91" name="Line 17"/>
            <p:cNvSpPr/>
            <p:nvPr/>
          </p:nvSpPr>
          <p:spPr>
            <a:xfrm>
              <a:off x="1083600" y="0"/>
              <a:ext cx="0" cy="496440"/>
            </a:xfrm>
            <a:prstGeom prst="line">
              <a:avLst/>
            </a:prstGeom>
            <a:ln cap="sq" w="3240">
              <a:solidFill>
                <a:schemeClr val="accent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92" name="Line 18"/>
            <p:cNvSpPr/>
            <p:nvPr/>
          </p:nvSpPr>
          <p:spPr>
            <a:xfrm>
              <a:off x="9270720" y="0"/>
              <a:ext cx="0" cy="6858000"/>
            </a:xfrm>
            <a:prstGeom prst="line">
              <a:avLst/>
            </a:prstGeom>
            <a:ln cap="sq" w="3240">
              <a:solidFill>
                <a:schemeClr val="accent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93" name="Line 19"/>
            <p:cNvSpPr/>
            <p:nvPr/>
          </p:nvSpPr>
          <p:spPr>
            <a:xfrm>
              <a:off x="0" y="222120"/>
              <a:ext cx="9905760" cy="0"/>
            </a:xfrm>
            <a:prstGeom prst="line">
              <a:avLst/>
            </a:prstGeom>
            <a:ln cap="sq" w="3240">
              <a:solidFill>
                <a:schemeClr val="accent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94" name="Line 20"/>
            <p:cNvSpPr/>
            <p:nvPr/>
          </p:nvSpPr>
          <p:spPr>
            <a:xfrm>
              <a:off x="0" y="666720"/>
              <a:ext cx="9905760" cy="0"/>
            </a:xfrm>
            <a:prstGeom prst="line">
              <a:avLst/>
            </a:prstGeom>
            <a:ln cap="sq" w="3240">
              <a:solidFill>
                <a:schemeClr val="accent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95" name="Line 21"/>
            <p:cNvSpPr/>
            <p:nvPr/>
          </p:nvSpPr>
          <p:spPr>
            <a:xfrm>
              <a:off x="0" y="6418800"/>
              <a:ext cx="9905760" cy="0"/>
            </a:xfrm>
            <a:prstGeom prst="line">
              <a:avLst/>
            </a:prstGeom>
            <a:ln cap="sq" w="3240">
              <a:solidFill>
                <a:schemeClr val="accent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96" name="Line 22"/>
            <p:cNvSpPr/>
            <p:nvPr/>
          </p:nvSpPr>
          <p:spPr>
            <a:xfrm>
              <a:off x="0" y="6708600"/>
              <a:ext cx="9905760" cy="0"/>
            </a:xfrm>
            <a:prstGeom prst="line">
              <a:avLst/>
            </a:prstGeom>
            <a:ln cap="sq" w="3240">
              <a:solidFill>
                <a:schemeClr val="accent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97" name="Line 23"/>
            <p:cNvSpPr/>
            <p:nvPr/>
          </p:nvSpPr>
          <p:spPr>
            <a:xfrm>
              <a:off x="0" y="1710000"/>
              <a:ext cx="9905760" cy="0"/>
            </a:xfrm>
            <a:prstGeom prst="line">
              <a:avLst/>
            </a:prstGeom>
            <a:ln cap="sq" w="3240">
              <a:solidFill>
                <a:schemeClr val="accent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98" name="Line 24"/>
            <p:cNvSpPr/>
            <p:nvPr/>
          </p:nvSpPr>
          <p:spPr>
            <a:xfrm>
              <a:off x="548640" y="2178000"/>
              <a:ext cx="8939160" cy="0"/>
            </a:xfrm>
            <a:prstGeom prst="line">
              <a:avLst/>
            </a:prstGeom>
            <a:ln cap="sq" w="3240">
              <a:solidFill>
                <a:schemeClr val="accent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99" name="Group 25"/>
            <p:cNvGrpSpPr/>
            <p:nvPr/>
          </p:nvGrpSpPr>
          <p:grpSpPr>
            <a:xfrm>
              <a:off x="8495640" y="0"/>
              <a:ext cx="236160" cy="670320"/>
              <a:chOff x="8495640" y="0"/>
              <a:chExt cx="236160" cy="670320"/>
            </a:xfrm>
          </p:grpSpPr>
          <p:sp>
            <p:nvSpPr>
              <p:cNvPr id="100" name="Line 26"/>
              <p:cNvSpPr/>
              <p:nvPr/>
            </p:nvSpPr>
            <p:spPr>
              <a:xfrm>
                <a:off x="8495640" y="0"/>
                <a:ext cx="0" cy="670320"/>
              </a:xfrm>
              <a:prstGeom prst="line">
                <a:avLst/>
              </a:prstGeom>
              <a:ln cap="sq" w="3240">
                <a:solidFill>
                  <a:schemeClr val="accent2"/>
                </a:solidFill>
                <a:prstDash val="sysDot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01" name="Line 27"/>
              <p:cNvSpPr/>
              <p:nvPr/>
            </p:nvSpPr>
            <p:spPr>
              <a:xfrm>
                <a:off x="8731800" y="0"/>
                <a:ext cx="0" cy="670320"/>
              </a:xfrm>
              <a:prstGeom prst="line">
                <a:avLst/>
              </a:prstGeom>
              <a:ln cap="sq" w="3240">
                <a:solidFill>
                  <a:schemeClr val="accent2"/>
                </a:solidFill>
                <a:prstDash val="sysDot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sp>
          <p:nvSpPr>
            <p:cNvPr id="102" name="Line 28"/>
            <p:cNvSpPr/>
            <p:nvPr/>
          </p:nvSpPr>
          <p:spPr>
            <a:xfrm>
              <a:off x="0" y="574560"/>
              <a:ext cx="9269280" cy="0"/>
            </a:xfrm>
            <a:prstGeom prst="line">
              <a:avLst/>
            </a:prstGeom>
            <a:ln cap="sq" w="3240">
              <a:solidFill>
                <a:schemeClr val="accent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03" name="CustomShape 29"/>
            <p:cNvSpPr/>
            <p:nvPr/>
          </p:nvSpPr>
          <p:spPr>
            <a:xfrm>
              <a:off x="736560" y="222120"/>
              <a:ext cx="273600" cy="273600"/>
            </a:xfrm>
            <a:prstGeom prst="rect">
              <a:avLst/>
            </a:prstGeom>
            <a:noFill/>
            <a:ln cap="sq" w="3240">
              <a:solidFill>
                <a:schemeClr val="accent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104" name="CustomShape 30"/>
          <p:cNvSpPr/>
          <p:nvPr/>
        </p:nvSpPr>
        <p:spPr>
          <a:xfrm>
            <a:off x="6773040" y="308160"/>
            <a:ext cx="1087560" cy="265680"/>
          </a:xfrm>
          <a:prstGeom prst="rect">
            <a:avLst/>
          </a:prstGeom>
          <a:noFill/>
          <a:ln>
            <a:solidFill>
              <a:schemeClr val="tx2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72000" rIns="72000" tIns="72000" bIns="72000" anchor="ctr">
            <a:noAutofit/>
          </a:bodyPr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b="0" lang="en-US" sz="800" spc="-1" strike="noStrike">
                <a:solidFill>
                  <a:srgbClr val="8d9399"/>
                </a:solidFill>
                <a:latin typeface="Arial Narrow"/>
                <a:ea typeface="DejaVu Sans"/>
              </a:rPr>
              <a:t>&lt;</a:t>
            </a:r>
            <a:r>
              <a:rPr b="0" lang="ru-RU" sz="800" spc="-1" strike="noStrike">
                <a:solidFill>
                  <a:srgbClr val="8d9399"/>
                </a:solidFill>
                <a:latin typeface="Arial Narrow"/>
                <a:ea typeface="DejaVu Sans"/>
              </a:rPr>
              <a:t>логотип туристской территории</a:t>
            </a:r>
            <a:r>
              <a:rPr b="0" lang="en-US" sz="800" spc="-1" strike="noStrike">
                <a:solidFill>
                  <a:srgbClr val="8d9399"/>
                </a:solidFill>
                <a:latin typeface="Arial Narrow"/>
                <a:ea typeface="DejaVu Sans"/>
              </a:rPr>
              <a:t>/</a:t>
            </a:r>
            <a:r>
              <a:rPr b="0" lang="ru-RU" sz="800" spc="-1" strike="noStrike">
                <a:solidFill>
                  <a:srgbClr val="8d9399"/>
                </a:solidFill>
                <a:latin typeface="Arial Narrow"/>
                <a:ea typeface="DejaVu Sans"/>
              </a:rPr>
              <a:t>инвестора</a:t>
            </a:r>
            <a:r>
              <a:rPr b="0" lang="en-US" sz="800" spc="-1" strike="noStrike">
                <a:solidFill>
                  <a:srgbClr val="8d9399"/>
                </a:solidFill>
                <a:latin typeface="Arial Narrow"/>
                <a:ea typeface="DejaVu Sans"/>
              </a:rPr>
              <a:t>&gt;</a:t>
            </a:r>
            <a:endParaRPr b="0" lang="ru-RU" sz="800" spc="-1" strike="noStrike">
              <a:latin typeface="Arial"/>
            </a:endParaRPr>
          </a:p>
        </p:txBody>
      </p:sp>
      <p:pic>
        <p:nvPicPr>
          <p:cNvPr id="105" name="Picture 34" descr=""/>
          <p:cNvPicPr/>
          <p:nvPr/>
        </p:nvPicPr>
        <p:blipFill>
          <a:blip r:embed="rId4"/>
          <a:stretch/>
        </p:blipFill>
        <p:spPr>
          <a:xfrm>
            <a:off x="0" y="0"/>
            <a:ext cx="732960" cy="403560"/>
          </a:xfrm>
          <a:prstGeom prst="rect">
            <a:avLst/>
          </a:prstGeom>
          <a:ln>
            <a:noFill/>
          </a:ln>
        </p:spPr>
      </p:pic>
      <p:pic>
        <p:nvPicPr>
          <p:cNvPr id="106" name="Picture 37" descr=""/>
          <p:cNvPicPr/>
          <p:nvPr/>
        </p:nvPicPr>
        <p:blipFill>
          <a:blip r:embed="rId5"/>
          <a:srcRect l="975" t="0" r="0" b="4593"/>
          <a:stretch/>
        </p:blipFill>
        <p:spPr>
          <a:xfrm>
            <a:off x="0" y="6222960"/>
            <a:ext cx="333720" cy="632520"/>
          </a:xfrm>
          <a:prstGeom prst="rect">
            <a:avLst/>
          </a:prstGeom>
          <a:ln>
            <a:noFill/>
          </a:ln>
        </p:spPr>
      </p:pic>
      <p:pic>
        <p:nvPicPr>
          <p:cNvPr id="107" name="Рисунок 114" descr=""/>
          <p:cNvPicPr/>
          <p:nvPr/>
        </p:nvPicPr>
        <p:blipFill>
          <a:blip r:embed="rId6"/>
          <a:stretch/>
        </p:blipFill>
        <p:spPr>
          <a:xfrm>
            <a:off x="360" y="0"/>
            <a:ext cx="360" cy="360"/>
          </a:xfrm>
          <a:prstGeom prst="rect">
            <a:avLst/>
          </a:prstGeom>
          <a:ln>
            <a:noFill/>
          </a:ln>
        </p:spPr>
      </p:pic>
      <p:sp>
        <p:nvSpPr>
          <p:cNvPr id="108" name="PlaceHolder 3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9" name="PlaceHolder 32"/>
          <p:cNvSpPr>
            <a:spLocks noGrp="1"/>
          </p:cNvSpPr>
          <p:nvPr>
            <p:ph type="body"/>
          </p:nvPr>
        </p:nvSpPr>
        <p:spPr>
          <a:xfrm>
            <a:off x="495000" y="1604520"/>
            <a:ext cx="89150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Второй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Третий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7"/>
    <p:sldLayoutId id="2147483663" r:id="rId8"/>
    <p:sldLayoutId id="2147483664" r:id="rId9"/>
    <p:sldLayoutId id="2147483665" r:id="rId10"/>
    <p:sldLayoutId id="2147483666" r:id="rId11"/>
    <p:sldLayoutId id="2147483667" r:id="rId12"/>
    <p:sldLayoutId id="2147483668" r:id="rId13"/>
    <p:sldLayoutId id="2147483669" r:id="rId14"/>
    <p:sldLayoutId id="2147483670" r:id="rId15"/>
    <p:sldLayoutId id="2147483671" r:id="rId16"/>
    <p:sldLayoutId id="2147483672" r:id="rId17"/>
    <p:sldLayoutId id="2147483673" r:id="rId18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Рисунок 151" descr=""/>
          <p:cNvPicPr/>
          <p:nvPr/>
        </p:nvPicPr>
        <p:blipFill>
          <a:blip r:embed="rId2"/>
          <a:stretch/>
        </p:blipFill>
        <p:spPr>
          <a:xfrm>
            <a:off x="360" y="0"/>
            <a:ext cx="360" cy="360"/>
          </a:xfrm>
          <a:prstGeom prst="rect">
            <a:avLst/>
          </a:prstGeom>
          <a:ln>
            <a:noFill/>
          </a:ln>
        </p:spPr>
      </p:pic>
      <p:sp>
        <p:nvSpPr>
          <p:cNvPr id="147" name="CustomShape 1" hidden="1"/>
          <p:cNvSpPr/>
          <p:nvPr/>
        </p:nvSpPr>
        <p:spPr>
          <a:xfrm>
            <a:off x="0" y="0"/>
            <a:ext cx="158040" cy="15804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48" name="Picture 35" descr=""/>
          <p:cNvPicPr/>
          <p:nvPr/>
        </p:nvPicPr>
        <p:blipFill>
          <a:blip r:embed="rId3"/>
          <a:stretch/>
        </p:blipFill>
        <p:spPr>
          <a:xfrm>
            <a:off x="8966160" y="5978160"/>
            <a:ext cx="940320" cy="698400"/>
          </a:xfrm>
          <a:prstGeom prst="rect">
            <a:avLst/>
          </a:prstGeom>
          <a:ln>
            <a:noFill/>
          </a:ln>
        </p:spPr>
      </p:pic>
      <p:sp>
        <p:nvSpPr>
          <p:cNvPr id="149" name="CustomShape 2" hidden="1"/>
          <p:cNvSpPr/>
          <p:nvPr/>
        </p:nvSpPr>
        <p:spPr>
          <a:xfrm>
            <a:off x="9972000" y="57960"/>
            <a:ext cx="31680" cy="31680"/>
          </a:xfrm>
          <a:prstGeom prst="ellipse">
            <a:avLst/>
          </a:prstGeom>
          <a:solidFill>
            <a:schemeClr val="bg1">
              <a:lumMod val="75000"/>
            </a:schemeClr>
          </a:solidFill>
          <a:ln w="936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wrap="none" lIns="0" rIns="0" tIns="0" bIns="0" anchor="ctr">
            <a:noAutofit/>
          </a:bodyPr>
          <a:p>
            <a:pPr algn="ctr">
              <a:lnSpc>
                <a:spcPct val="93000"/>
              </a:lnSpc>
              <a:spcBef>
                <a:spcPts val="300"/>
              </a:spcBef>
            </a:pPr>
            <a:r>
              <a:rPr b="1" lang="en-US" sz="200" spc="-1" strike="noStrike">
                <a:solidFill>
                  <a:srgbClr val="ffffff"/>
                </a:solidFill>
                <a:latin typeface="Arial Narrow"/>
                <a:ea typeface="DejaVu Sans"/>
              </a:rPr>
              <a:t>1</a:t>
            </a:r>
            <a:endParaRPr b="0" lang="ru-RU" sz="200" spc="-1" strike="noStrike">
              <a:latin typeface="Arial"/>
            </a:endParaRPr>
          </a:p>
        </p:txBody>
      </p:sp>
      <p:sp>
        <p:nvSpPr>
          <p:cNvPr id="150" name="CustomShape 3" hidden="1"/>
          <p:cNvSpPr/>
          <p:nvPr/>
        </p:nvSpPr>
        <p:spPr>
          <a:xfrm>
            <a:off x="9963000" y="92880"/>
            <a:ext cx="603000" cy="30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en-US" sz="200" spc="-1" strike="noStrike">
                <a:solidFill>
                  <a:srgbClr val="bfbfbf"/>
                </a:solidFill>
                <a:latin typeface="Arial Narrow"/>
                <a:ea typeface="DejaVu Sans"/>
              </a:rPr>
              <a:t>A4_RBSC_PPT– 2013-10_v01 – do not delete this text object! </a:t>
            </a:r>
            <a:endParaRPr b="0" lang="ru-RU" sz="200" spc="-1" strike="noStrike">
              <a:latin typeface="Arial"/>
            </a:endParaRPr>
          </a:p>
        </p:txBody>
      </p:sp>
      <p:sp>
        <p:nvSpPr>
          <p:cNvPr id="151" name="CustomShape 4"/>
          <p:cNvSpPr/>
          <p:nvPr/>
        </p:nvSpPr>
        <p:spPr>
          <a:xfrm>
            <a:off x="9253440" y="6710400"/>
            <a:ext cx="380520" cy="1231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>
            <a:spAutoFit/>
          </a:bodyPr>
          <a:p>
            <a:pPr>
              <a:lnSpc>
                <a:spcPct val="90000"/>
              </a:lnSpc>
              <a:tabLst>
                <a:tab algn="l" pos="0"/>
              </a:tabLst>
            </a:pPr>
            <a:fld id="{C48DD576-47A5-4723-89D1-23F89D9590ED}" type="slidenum">
              <a:rPr b="0" lang="en-US" sz="900" spc="-1" strike="noStrike">
                <a:solidFill>
                  <a:srgbClr val="8d9399"/>
                </a:solidFill>
                <a:latin typeface="Arial Narrow"/>
                <a:ea typeface="DejaVu Sans"/>
              </a:rPr>
              <a:t>&lt;номер&gt;</a:t>
            </a:fld>
            <a:endParaRPr b="0" lang="ru-RU" sz="900" spc="-1" strike="noStrike">
              <a:latin typeface="Arial"/>
            </a:endParaRPr>
          </a:p>
        </p:txBody>
      </p:sp>
      <p:sp>
        <p:nvSpPr>
          <p:cNvPr id="152" name="Line 5"/>
          <p:cNvSpPr/>
          <p:nvPr/>
        </p:nvSpPr>
        <p:spPr>
          <a:xfrm>
            <a:off x="9269280" y="6710400"/>
            <a:ext cx="0" cy="123480"/>
          </a:xfrm>
          <a:prstGeom prst="line">
            <a:avLst/>
          </a:prstGeom>
          <a:ln w="9360">
            <a:solidFill>
              <a:schemeClr val="tx2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53" name="CustomShape 6" hidden="1"/>
          <p:cNvSpPr/>
          <p:nvPr/>
        </p:nvSpPr>
        <p:spPr>
          <a:xfrm>
            <a:off x="5440320" y="6710400"/>
            <a:ext cx="3684240" cy="1231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>
            <a:spAutoFit/>
          </a:bodyPr>
          <a:p>
            <a:pPr algn="r">
              <a:lnSpc>
                <a:spcPct val="90000"/>
              </a:lnSpc>
              <a:tabLst>
                <a:tab algn="l" pos="0"/>
              </a:tabLst>
            </a:pPr>
            <a:r>
              <a:rPr b="0" lang="ru-RU" sz="900" spc="-1" strike="noStrike">
                <a:solidFill>
                  <a:srgbClr val="8d9399"/>
                </a:solidFill>
                <a:latin typeface="Arial Narrow"/>
                <a:ea typeface="DejaVu Sans"/>
              </a:rPr>
              <a:t>7. Формат документа для принятия решения о выделении гос. финансирования.pptx</a:t>
            </a:r>
            <a:endParaRPr b="0" lang="ru-RU" sz="900" spc="-1" strike="noStrike">
              <a:latin typeface="Arial"/>
            </a:endParaRPr>
          </a:p>
        </p:txBody>
      </p:sp>
      <p:sp>
        <p:nvSpPr>
          <p:cNvPr id="154" name="CustomShape 7" hidden="1"/>
          <p:cNvSpPr/>
          <p:nvPr/>
        </p:nvSpPr>
        <p:spPr>
          <a:xfrm>
            <a:off x="741240" y="6710760"/>
            <a:ext cx="489960" cy="1231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b">
            <a:spAutoFit/>
          </a:bodyPr>
          <a:p>
            <a:pPr>
              <a:lnSpc>
                <a:spcPct val="90000"/>
              </a:lnSpc>
            </a:pPr>
            <a:r>
              <a:rPr b="0" lang="en-US" sz="900" spc="-1" strike="noStrike">
                <a:solidFill>
                  <a:srgbClr val="000000"/>
                </a:solidFill>
                <a:latin typeface="Arial Narrow"/>
                <a:ea typeface="DejaVu Sans"/>
              </a:rPr>
              <a:t>Source: xxx</a:t>
            </a:r>
            <a:endParaRPr b="0" lang="ru-RU" sz="900" spc="-1" strike="noStrike">
              <a:latin typeface="Arial"/>
            </a:endParaRPr>
          </a:p>
        </p:txBody>
      </p:sp>
      <p:sp>
        <p:nvSpPr>
          <p:cNvPr id="155" name="CustomShape 8" hidden="1"/>
          <p:cNvSpPr/>
          <p:nvPr/>
        </p:nvSpPr>
        <p:spPr>
          <a:xfrm>
            <a:off x="739080" y="6418440"/>
            <a:ext cx="277920" cy="1368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b">
            <a:spAutoFit/>
          </a:bodyPr>
          <a:p>
            <a:pPr>
              <a:lnSpc>
                <a:spcPct val="90000"/>
              </a:lnSpc>
            </a:pPr>
            <a:r>
              <a:rPr b="0" lang="en-US" sz="1000" spc="-1" strike="noStrike">
                <a:solidFill>
                  <a:srgbClr val="000000"/>
                </a:solidFill>
                <a:latin typeface="Arial Narrow"/>
                <a:ea typeface="DejaVu Sans"/>
              </a:rPr>
              <a:t>1) xxx</a:t>
            </a:r>
            <a:endParaRPr b="0" lang="ru-RU" sz="1000" spc="-1" strike="noStrike">
              <a:latin typeface="Arial"/>
            </a:endParaRPr>
          </a:p>
        </p:txBody>
      </p:sp>
      <p:grpSp>
        <p:nvGrpSpPr>
          <p:cNvPr id="156" name="Group 9"/>
          <p:cNvGrpSpPr/>
          <p:nvPr/>
        </p:nvGrpSpPr>
        <p:grpSpPr>
          <a:xfrm>
            <a:off x="738360" y="6195240"/>
            <a:ext cx="645120" cy="145440"/>
            <a:chOff x="738360" y="6195240"/>
            <a:chExt cx="645120" cy="145440"/>
          </a:xfrm>
        </p:grpSpPr>
        <p:sp>
          <p:nvSpPr>
            <p:cNvPr id="157" name="CustomShape 10"/>
            <p:cNvSpPr/>
            <p:nvPr/>
          </p:nvSpPr>
          <p:spPr>
            <a:xfrm>
              <a:off x="738360" y="6195240"/>
              <a:ext cx="215280" cy="145440"/>
            </a:xfrm>
            <a:prstGeom prst="rect">
              <a:avLst/>
            </a:prstGeom>
            <a:solidFill>
              <a:schemeClr val="accent2"/>
            </a:solidFill>
            <a:ln w="9360">
              <a:solidFill>
                <a:schemeClr val="accent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58" name="CustomShape 11"/>
            <p:cNvSpPr/>
            <p:nvPr/>
          </p:nvSpPr>
          <p:spPr>
            <a:xfrm>
              <a:off x="1036440" y="6196680"/>
              <a:ext cx="347040" cy="1368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wrap="none" lIns="0" rIns="0" tIns="0" bIns="0">
              <a:spAutoFit/>
            </a:bodyPr>
            <a:p>
              <a:pPr>
                <a:lnSpc>
                  <a:spcPct val="90000"/>
                </a:lnSpc>
                <a:tabLst>
                  <a:tab algn="l" pos="0"/>
                </a:tabLst>
              </a:pPr>
              <a:r>
                <a:rPr b="0" lang="en-US" sz="10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Legend</a:t>
              </a:r>
              <a:endParaRPr b="0" lang="ru-RU" sz="1000" spc="-1" strike="noStrike">
                <a:latin typeface="Arial"/>
              </a:endParaRPr>
            </a:p>
          </p:txBody>
        </p:sp>
      </p:grpSp>
      <p:sp>
        <p:nvSpPr>
          <p:cNvPr id="159" name="CustomShape 12" hidden="1"/>
          <p:cNvSpPr/>
          <p:nvPr/>
        </p:nvSpPr>
        <p:spPr>
          <a:xfrm>
            <a:off x="738360" y="2158920"/>
            <a:ext cx="1979280" cy="9986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</a:pPr>
            <a:r>
              <a:rPr b="1" lang="en-US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15 Point Text: Level 0</a:t>
            </a:r>
            <a:endParaRPr b="0" lang="ru-RU" sz="1500" spc="-1" strike="noStrike">
              <a:latin typeface="Arial"/>
            </a:endParaRPr>
          </a:p>
          <a:p>
            <a:pPr lvl="1" marL="164520" indent="-163800">
              <a:lnSpc>
                <a:spcPct val="90000"/>
              </a:lnSpc>
              <a:spcBef>
                <a:spcPts val="799"/>
              </a:spcBef>
              <a:buClr>
                <a:srgbClr val="000000"/>
              </a:buClr>
              <a:buFont typeface="Arial Narrow"/>
              <a:buChar char="&gt;"/>
            </a:pPr>
            <a:r>
              <a:rPr b="0" lang="en-US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Level 1</a:t>
            </a:r>
            <a:endParaRPr b="0" lang="ru-RU" sz="1500" spc="-1" strike="noStrike">
              <a:latin typeface="Arial"/>
            </a:endParaRPr>
          </a:p>
          <a:p>
            <a:pPr lvl="2" marL="344520" indent="-166320">
              <a:lnSpc>
                <a:spcPct val="90000"/>
              </a:lnSpc>
              <a:spcBef>
                <a:spcPts val="400"/>
              </a:spcBef>
              <a:buClr>
                <a:srgbClr val="000000"/>
              </a:buClr>
              <a:buFont typeface="Arial Narrow"/>
              <a:buChar char="–"/>
            </a:pPr>
            <a:r>
              <a:rPr b="0" lang="en-US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Level 2</a:t>
            </a:r>
            <a:endParaRPr b="0" lang="ru-RU" sz="1500" spc="-1" strike="noStrike">
              <a:latin typeface="Arial"/>
            </a:endParaRPr>
          </a:p>
          <a:p>
            <a:pPr lvl="3" marL="498960" indent="-143280">
              <a:lnSpc>
                <a:spcPct val="90000"/>
              </a:lnSpc>
              <a:spcBef>
                <a:spcPts val="201"/>
              </a:spcBef>
              <a:buClr>
                <a:srgbClr val="000000"/>
              </a:buClr>
              <a:buFont typeface="Arial Narrow"/>
              <a:buChar char="-"/>
            </a:pPr>
            <a:r>
              <a:rPr b="0" lang="en-US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Level 3</a:t>
            </a:r>
            <a:endParaRPr b="0" lang="ru-RU" sz="1500" spc="-1" strike="noStrike">
              <a:latin typeface="Arial"/>
            </a:endParaRPr>
          </a:p>
        </p:txBody>
      </p:sp>
      <p:sp>
        <p:nvSpPr>
          <p:cNvPr id="160" name="CustomShape 13" hidden="1"/>
          <p:cNvSpPr/>
          <p:nvPr/>
        </p:nvSpPr>
        <p:spPr>
          <a:xfrm>
            <a:off x="738000" y="1710000"/>
            <a:ext cx="8535240" cy="2880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</a:pPr>
            <a:r>
              <a:rPr b="0" lang="en-US" sz="2100" spc="-1" strike="noStrike">
                <a:solidFill>
                  <a:srgbClr val="8d9399"/>
                </a:solidFill>
                <a:latin typeface="Arial Narrow"/>
                <a:ea typeface="DejaVu Sans"/>
              </a:rPr>
              <a:t>Subtitle</a:t>
            </a:r>
            <a:endParaRPr b="0" lang="ru-RU" sz="2100" spc="-1" strike="noStrike">
              <a:latin typeface="Arial"/>
            </a:endParaRPr>
          </a:p>
        </p:txBody>
      </p:sp>
      <p:grpSp>
        <p:nvGrpSpPr>
          <p:cNvPr id="161" name="Group 14"/>
          <p:cNvGrpSpPr/>
          <p:nvPr/>
        </p:nvGrpSpPr>
        <p:grpSpPr>
          <a:xfrm>
            <a:off x="0" y="0"/>
            <a:ext cx="9905760" cy="6858000"/>
            <a:chOff x="0" y="0"/>
            <a:chExt cx="9905760" cy="6858000"/>
          </a:xfrm>
        </p:grpSpPr>
        <p:sp>
          <p:nvSpPr>
            <p:cNvPr id="162" name="Line 15"/>
            <p:cNvSpPr/>
            <p:nvPr/>
          </p:nvSpPr>
          <p:spPr>
            <a:xfrm>
              <a:off x="0" y="309240"/>
              <a:ext cx="9269280" cy="0"/>
            </a:xfrm>
            <a:prstGeom prst="line">
              <a:avLst/>
            </a:prstGeom>
            <a:ln cap="sq" w="3240">
              <a:solidFill>
                <a:schemeClr val="accent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63" name="Line 16"/>
            <p:cNvSpPr/>
            <p:nvPr/>
          </p:nvSpPr>
          <p:spPr>
            <a:xfrm>
              <a:off x="738000" y="0"/>
              <a:ext cx="0" cy="6858000"/>
            </a:xfrm>
            <a:prstGeom prst="line">
              <a:avLst/>
            </a:prstGeom>
            <a:ln cap="sq" w="3240">
              <a:solidFill>
                <a:schemeClr val="accent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64" name="Line 17"/>
            <p:cNvSpPr/>
            <p:nvPr/>
          </p:nvSpPr>
          <p:spPr>
            <a:xfrm>
              <a:off x="1083600" y="0"/>
              <a:ext cx="0" cy="496440"/>
            </a:xfrm>
            <a:prstGeom prst="line">
              <a:avLst/>
            </a:prstGeom>
            <a:ln cap="sq" w="3240">
              <a:solidFill>
                <a:schemeClr val="accent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65" name="Line 18"/>
            <p:cNvSpPr/>
            <p:nvPr/>
          </p:nvSpPr>
          <p:spPr>
            <a:xfrm>
              <a:off x="9270720" y="0"/>
              <a:ext cx="0" cy="6858000"/>
            </a:xfrm>
            <a:prstGeom prst="line">
              <a:avLst/>
            </a:prstGeom>
            <a:ln cap="sq" w="3240">
              <a:solidFill>
                <a:schemeClr val="accent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66" name="Line 19"/>
            <p:cNvSpPr/>
            <p:nvPr/>
          </p:nvSpPr>
          <p:spPr>
            <a:xfrm>
              <a:off x="0" y="222120"/>
              <a:ext cx="9905760" cy="0"/>
            </a:xfrm>
            <a:prstGeom prst="line">
              <a:avLst/>
            </a:prstGeom>
            <a:ln cap="sq" w="3240">
              <a:solidFill>
                <a:schemeClr val="accent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67" name="Line 20"/>
            <p:cNvSpPr/>
            <p:nvPr/>
          </p:nvSpPr>
          <p:spPr>
            <a:xfrm>
              <a:off x="0" y="666720"/>
              <a:ext cx="9905760" cy="0"/>
            </a:xfrm>
            <a:prstGeom prst="line">
              <a:avLst/>
            </a:prstGeom>
            <a:ln cap="sq" w="3240">
              <a:solidFill>
                <a:schemeClr val="accent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68" name="Line 21"/>
            <p:cNvSpPr/>
            <p:nvPr/>
          </p:nvSpPr>
          <p:spPr>
            <a:xfrm>
              <a:off x="0" y="6418800"/>
              <a:ext cx="9905760" cy="0"/>
            </a:xfrm>
            <a:prstGeom prst="line">
              <a:avLst/>
            </a:prstGeom>
            <a:ln cap="sq" w="3240">
              <a:solidFill>
                <a:schemeClr val="accent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69" name="Line 22"/>
            <p:cNvSpPr/>
            <p:nvPr/>
          </p:nvSpPr>
          <p:spPr>
            <a:xfrm>
              <a:off x="0" y="6708600"/>
              <a:ext cx="9905760" cy="0"/>
            </a:xfrm>
            <a:prstGeom prst="line">
              <a:avLst/>
            </a:prstGeom>
            <a:ln cap="sq" w="3240">
              <a:solidFill>
                <a:schemeClr val="accent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70" name="Line 23"/>
            <p:cNvSpPr/>
            <p:nvPr/>
          </p:nvSpPr>
          <p:spPr>
            <a:xfrm>
              <a:off x="0" y="1710000"/>
              <a:ext cx="9905760" cy="0"/>
            </a:xfrm>
            <a:prstGeom prst="line">
              <a:avLst/>
            </a:prstGeom>
            <a:ln cap="sq" w="3240">
              <a:solidFill>
                <a:schemeClr val="accent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71" name="Line 24"/>
            <p:cNvSpPr/>
            <p:nvPr/>
          </p:nvSpPr>
          <p:spPr>
            <a:xfrm>
              <a:off x="548640" y="2178000"/>
              <a:ext cx="8939160" cy="0"/>
            </a:xfrm>
            <a:prstGeom prst="line">
              <a:avLst/>
            </a:prstGeom>
            <a:ln cap="sq" w="3240">
              <a:solidFill>
                <a:schemeClr val="accent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172" name="Group 25"/>
            <p:cNvGrpSpPr/>
            <p:nvPr/>
          </p:nvGrpSpPr>
          <p:grpSpPr>
            <a:xfrm>
              <a:off x="8495640" y="0"/>
              <a:ext cx="236160" cy="670320"/>
              <a:chOff x="8495640" y="0"/>
              <a:chExt cx="236160" cy="670320"/>
            </a:xfrm>
          </p:grpSpPr>
          <p:sp>
            <p:nvSpPr>
              <p:cNvPr id="173" name="Line 26"/>
              <p:cNvSpPr/>
              <p:nvPr/>
            </p:nvSpPr>
            <p:spPr>
              <a:xfrm>
                <a:off x="8495640" y="0"/>
                <a:ext cx="0" cy="670320"/>
              </a:xfrm>
              <a:prstGeom prst="line">
                <a:avLst/>
              </a:prstGeom>
              <a:ln cap="sq" w="3240">
                <a:solidFill>
                  <a:schemeClr val="accent2"/>
                </a:solidFill>
                <a:prstDash val="sysDot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74" name="Line 27"/>
              <p:cNvSpPr/>
              <p:nvPr/>
            </p:nvSpPr>
            <p:spPr>
              <a:xfrm>
                <a:off x="8731800" y="0"/>
                <a:ext cx="0" cy="670320"/>
              </a:xfrm>
              <a:prstGeom prst="line">
                <a:avLst/>
              </a:prstGeom>
              <a:ln cap="sq" w="3240">
                <a:solidFill>
                  <a:schemeClr val="accent2"/>
                </a:solidFill>
                <a:prstDash val="sysDot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sp>
          <p:nvSpPr>
            <p:cNvPr id="175" name="Line 28"/>
            <p:cNvSpPr/>
            <p:nvPr/>
          </p:nvSpPr>
          <p:spPr>
            <a:xfrm>
              <a:off x="0" y="574560"/>
              <a:ext cx="9269280" cy="0"/>
            </a:xfrm>
            <a:prstGeom prst="line">
              <a:avLst/>
            </a:prstGeom>
            <a:ln cap="sq" w="3240">
              <a:solidFill>
                <a:schemeClr val="accent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76" name="CustomShape 29"/>
            <p:cNvSpPr/>
            <p:nvPr/>
          </p:nvSpPr>
          <p:spPr>
            <a:xfrm>
              <a:off x="736560" y="222120"/>
              <a:ext cx="273600" cy="273600"/>
            </a:xfrm>
            <a:prstGeom prst="rect">
              <a:avLst/>
            </a:prstGeom>
            <a:noFill/>
            <a:ln cap="sq" w="3240">
              <a:solidFill>
                <a:schemeClr val="accent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177" name="CustomShape 30"/>
          <p:cNvSpPr/>
          <p:nvPr/>
        </p:nvSpPr>
        <p:spPr>
          <a:xfrm>
            <a:off x="6773040" y="308160"/>
            <a:ext cx="1087560" cy="265680"/>
          </a:xfrm>
          <a:prstGeom prst="rect">
            <a:avLst/>
          </a:prstGeom>
          <a:noFill/>
          <a:ln>
            <a:solidFill>
              <a:schemeClr val="tx2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72000" rIns="72000" tIns="72000" bIns="72000" anchor="ctr">
            <a:noAutofit/>
          </a:bodyPr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b="0" lang="en-US" sz="800" spc="-1" strike="noStrike">
                <a:solidFill>
                  <a:srgbClr val="8d9399"/>
                </a:solidFill>
                <a:latin typeface="Arial Narrow"/>
                <a:ea typeface="DejaVu Sans"/>
              </a:rPr>
              <a:t>&lt;</a:t>
            </a:r>
            <a:r>
              <a:rPr b="0" lang="ru-RU" sz="800" spc="-1" strike="noStrike">
                <a:solidFill>
                  <a:srgbClr val="8d9399"/>
                </a:solidFill>
                <a:latin typeface="Arial Narrow"/>
                <a:ea typeface="DejaVu Sans"/>
              </a:rPr>
              <a:t>логотип туристской территории</a:t>
            </a:r>
            <a:r>
              <a:rPr b="0" lang="en-US" sz="800" spc="-1" strike="noStrike">
                <a:solidFill>
                  <a:srgbClr val="8d9399"/>
                </a:solidFill>
                <a:latin typeface="Arial Narrow"/>
                <a:ea typeface="DejaVu Sans"/>
              </a:rPr>
              <a:t>/</a:t>
            </a:r>
            <a:r>
              <a:rPr b="0" lang="ru-RU" sz="800" spc="-1" strike="noStrike">
                <a:solidFill>
                  <a:srgbClr val="8d9399"/>
                </a:solidFill>
                <a:latin typeface="Arial Narrow"/>
                <a:ea typeface="DejaVu Sans"/>
              </a:rPr>
              <a:t>инвестора</a:t>
            </a:r>
            <a:r>
              <a:rPr b="0" lang="en-US" sz="800" spc="-1" strike="noStrike">
                <a:solidFill>
                  <a:srgbClr val="8d9399"/>
                </a:solidFill>
                <a:latin typeface="Arial Narrow"/>
                <a:ea typeface="DejaVu Sans"/>
              </a:rPr>
              <a:t>&gt;</a:t>
            </a:r>
            <a:endParaRPr b="0" lang="ru-RU" sz="800" spc="-1" strike="noStrike">
              <a:latin typeface="Arial"/>
            </a:endParaRPr>
          </a:p>
        </p:txBody>
      </p:sp>
      <p:pic>
        <p:nvPicPr>
          <p:cNvPr id="178" name="Picture 34" descr=""/>
          <p:cNvPicPr/>
          <p:nvPr/>
        </p:nvPicPr>
        <p:blipFill>
          <a:blip r:embed="rId4"/>
          <a:stretch/>
        </p:blipFill>
        <p:spPr>
          <a:xfrm>
            <a:off x="0" y="0"/>
            <a:ext cx="732960" cy="403560"/>
          </a:xfrm>
          <a:prstGeom prst="rect">
            <a:avLst/>
          </a:prstGeom>
          <a:ln>
            <a:noFill/>
          </a:ln>
        </p:spPr>
      </p:pic>
      <p:pic>
        <p:nvPicPr>
          <p:cNvPr id="179" name="Picture 37" descr=""/>
          <p:cNvPicPr/>
          <p:nvPr/>
        </p:nvPicPr>
        <p:blipFill>
          <a:blip r:embed="rId5"/>
          <a:srcRect l="975" t="0" r="0" b="4593"/>
          <a:stretch/>
        </p:blipFill>
        <p:spPr>
          <a:xfrm>
            <a:off x="0" y="6222960"/>
            <a:ext cx="333720" cy="632520"/>
          </a:xfrm>
          <a:prstGeom prst="rect">
            <a:avLst/>
          </a:prstGeom>
          <a:ln>
            <a:noFill/>
          </a:ln>
        </p:spPr>
      </p:pic>
      <p:sp>
        <p:nvSpPr>
          <p:cNvPr id="180" name="CustomShape 31"/>
          <p:cNvSpPr/>
          <p:nvPr/>
        </p:nvSpPr>
        <p:spPr>
          <a:xfrm>
            <a:off x="738000" y="1040400"/>
            <a:ext cx="8534880" cy="2973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3000"/>
              </a:lnSpc>
              <a:tabLst>
                <a:tab algn="l" pos="0"/>
              </a:tabLst>
            </a:pPr>
            <a:r>
              <a:rPr b="0" lang="ru-RU" sz="2100" spc="-1" strike="noStrike">
                <a:solidFill>
                  <a:srgbClr val="8d9399"/>
                </a:solidFill>
                <a:latin typeface="Arial Narrow"/>
                <a:ea typeface="DejaVu Sans"/>
              </a:rPr>
              <a:t>Содержание</a:t>
            </a:r>
            <a:r>
              <a:rPr b="0" lang="en-US" sz="2100" spc="-1" strike="noStrike">
                <a:solidFill>
                  <a:srgbClr val="8d9399"/>
                </a:solidFill>
                <a:latin typeface="Arial Narrow"/>
                <a:ea typeface="DejaVu Sans"/>
              </a:rPr>
              <a:t>	</a:t>
            </a:r>
            <a:r>
              <a:rPr b="0" lang="ru-RU" sz="2100" spc="-1" strike="noStrike">
                <a:solidFill>
                  <a:srgbClr val="8d9399"/>
                </a:solidFill>
                <a:latin typeface="Arial Narrow"/>
                <a:ea typeface="DejaVu Sans"/>
              </a:rPr>
              <a:t>Стр.</a:t>
            </a:r>
            <a:endParaRPr b="0" lang="ru-RU" sz="2100" spc="-1" strike="noStrike">
              <a:latin typeface="Arial"/>
            </a:endParaRPr>
          </a:p>
        </p:txBody>
      </p:sp>
      <p:pic>
        <p:nvPicPr>
          <p:cNvPr id="181" name="Рисунок 190" descr=""/>
          <p:cNvPicPr/>
          <p:nvPr/>
        </p:nvPicPr>
        <p:blipFill>
          <a:blip r:embed="rId6"/>
          <a:stretch/>
        </p:blipFill>
        <p:spPr>
          <a:xfrm>
            <a:off x="360" y="0"/>
            <a:ext cx="360" cy="360"/>
          </a:xfrm>
          <a:prstGeom prst="rect">
            <a:avLst/>
          </a:prstGeom>
          <a:ln>
            <a:noFill/>
          </a:ln>
        </p:spPr>
      </p:pic>
      <p:sp>
        <p:nvSpPr>
          <p:cNvPr id="182" name="PlaceHolder 32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3" name="PlaceHolder 33"/>
          <p:cNvSpPr>
            <a:spLocks noGrp="1"/>
          </p:cNvSpPr>
          <p:nvPr>
            <p:ph type="body"/>
          </p:nvPr>
        </p:nvSpPr>
        <p:spPr>
          <a:xfrm>
            <a:off x="495000" y="1604520"/>
            <a:ext cx="89150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Второй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Третий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  <p:sldLayoutId id="2147483686" r:id="rId18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6.jpeg"/><Relationship Id="rId2" Type="http://schemas.openxmlformats.org/officeDocument/2006/relationships/image" Target="../media/image17.wmf"/><Relationship Id="rId3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18.wmf"/><Relationship Id="rId2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19.wmf"/><Relationship Id="rId2" Type="http://schemas.openxmlformats.org/officeDocument/2006/relationships/slideLayout" Target="../slideLayouts/slideLayout25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20.wmf"/><Relationship Id="rId2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21.wmf"/><Relationship Id="rId2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22.wmf"/><Relationship Id="rId2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chart" Target="../charts/chart1.xml"/><Relationship Id="rId2" Type="http://schemas.openxmlformats.org/officeDocument/2006/relationships/chart" Target="../charts/chart2.xml"/><Relationship Id="rId3" Type="http://schemas.openxmlformats.org/officeDocument/2006/relationships/image" Target="../media/image23.wmf"/><Relationship Id="rId4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24.wmf"/><Relationship Id="rId2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25.wmf"/><Relationship Id="rId2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26.wmf"/><Relationship Id="rId2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27.wmf"/><Relationship Id="rId2" Type="http://schemas.openxmlformats.org/officeDocument/2006/relationships/slideLayout" Target="../slideLayouts/slideLayout1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28.wmf"/><Relationship Id="rId2" Type="http://schemas.openxmlformats.org/officeDocument/2006/relationships/slideLayout" Target="../slideLayouts/slideLayout1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29.wmf"/><Relationship Id="rId2" Type="http://schemas.openxmlformats.org/officeDocument/2006/relationships/slideLayout" Target="../slideLayouts/slideLayout1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30.wmf"/><Relationship Id="rId2" Type="http://schemas.openxmlformats.org/officeDocument/2006/relationships/slideLayout" Target="../slideLayouts/slideLayout13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31.wmf"/><Relationship Id="rId2" Type="http://schemas.openxmlformats.org/officeDocument/2006/relationships/slideLayout" Target="../slideLayouts/slideLayout13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32.wmf"/><Relationship Id="rId2" Type="http://schemas.openxmlformats.org/officeDocument/2006/relationships/slideLayout" Target="../slideLayouts/slideLayout13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chart" Target="../charts/chart3.xml"/><Relationship Id="rId2" Type="http://schemas.openxmlformats.org/officeDocument/2006/relationships/image" Target="../media/image33.wmf"/><Relationship Id="rId3" Type="http://schemas.openxmlformats.org/officeDocument/2006/relationships/slideLayout" Target="../slideLayouts/slideLayout13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34.png"/><Relationship Id="rId2" Type="http://schemas.openxmlformats.org/officeDocument/2006/relationships/image" Target="../media/image35.wmf"/><Relationship Id="rId3" Type="http://schemas.openxmlformats.org/officeDocument/2006/relationships/slideLayout" Target="../slideLayouts/slideLayout13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36.wmf"/><Relationship Id="rId2" Type="http://schemas.openxmlformats.org/officeDocument/2006/relationships/slideLayout" Target="../slideLayouts/slideLayout13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37.wmf"/><Relationship Id="rId2" Type="http://schemas.openxmlformats.org/officeDocument/2006/relationships/slideLayout" Target="../slideLayouts/slideLayout13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image" Target="../media/image38.wmf"/><Relationship Id="rId2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CustomShape 1" hidden="1"/>
          <p:cNvSpPr/>
          <p:nvPr/>
        </p:nvSpPr>
        <p:spPr>
          <a:xfrm>
            <a:off x="0" y="0"/>
            <a:ext cx="158040" cy="15804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221" name="Picture 13" descr=""/>
          <p:cNvPicPr/>
          <p:nvPr/>
        </p:nvPicPr>
        <p:blipFill>
          <a:blip r:embed="rId1"/>
          <a:srcRect l="0" t="12409" r="0" b="12409"/>
          <a:stretch/>
        </p:blipFill>
        <p:spPr>
          <a:xfrm>
            <a:off x="0" y="636120"/>
            <a:ext cx="9905400" cy="5585040"/>
          </a:xfrm>
          <a:prstGeom prst="rect">
            <a:avLst/>
          </a:prstGeom>
          <a:ln>
            <a:noFill/>
          </a:ln>
        </p:spPr>
      </p:pic>
      <p:sp>
        <p:nvSpPr>
          <p:cNvPr id="222" name="CustomShape 2"/>
          <p:cNvSpPr/>
          <p:nvPr/>
        </p:nvSpPr>
        <p:spPr>
          <a:xfrm>
            <a:off x="0" y="636120"/>
            <a:ext cx="9905400" cy="55850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144000" rIns="0" tIns="144000" bIns="0">
            <a:no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en-US" sz="1500" spc="-1" strike="noStrike">
                <a:solidFill>
                  <a:srgbClr val="ffffff"/>
                </a:solidFill>
                <a:latin typeface="Arial Narrow"/>
                <a:ea typeface="DejaVu Sans"/>
              </a:rPr>
              <a:t>&lt;</a:t>
            </a:r>
            <a:r>
              <a:rPr b="1" lang="ru-RU" sz="1500" spc="-1" strike="noStrike">
                <a:solidFill>
                  <a:srgbClr val="ffffff"/>
                </a:solidFill>
                <a:latin typeface="Arial Narrow"/>
                <a:ea typeface="DejaVu Sans"/>
              </a:rPr>
              <a:t>Место для визуализации проекта</a:t>
            </a:r>
            <a:r>
              <a:rPr b="1" lang="en-US" sz="1500" spc="-1" strike="noStrike">
                <a:solidFill>
                  <a:srgbClr val="ffffff"/>
                </a:solidFill>
                <a:latin typeface="Arial Narrow"/>
                <a:ea typeface="DejaVu Sans"/>
              </a:rPr>
              <a:t>&gt;</a:t>
            </a:r>
            <a:endParaRPr b="0" lang="ru-RU" sz="1500" spc="-1" strike="noStrike">
              <a:latin typeface="Arial"/>
            </a:endParaRPr>
          </a:p>
        </p:txBody>
      </p:sp>
      <p:sp>
        <p:nvSpPr>
          <p:cNvPr id="223" name="CustomShape 3"/>
          <p:cNvSpPr/>
          <p:nvPr/>
        </p:nvSpPr>
        <p:spPr>
          <a:xfrm>
            <a:off x="0" y="2435040"/>
            <a:ext cx="5485680" cy="4422240"/>
          </a:xfrm>
          <a:prstGeom prst="rect">
            <a:avLst/>
          </a:prstGeom>
          <a:solidFill>
            <a:srgbClr val="1b4671">
              <a:alpha val="80000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24" name="CustomShape 4"/>
          <p:cNvSpPr/>
          <p:nvPr/>
        </p:nvSpPr>
        <p:spPr>
          <a:xfrm>
            <a:off x="360000" y="4567680"/>
            <a:ext cx="5125680" cy="581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Autofit/>
          </a:bodyPr>
          <a:p>
            <a:pPr>
              <a:lnSpc>
                <a:spcPct val="90000"/>
              </a:lnSpc>
              <a:tabLst>
                <a:tab algn="l" pos="0"/>
              </a:tabLst>
            </a:pPr>
            <a:r>
              <a:rPr b="0" lang="en-US" sz="2100" spc="-1" strike="noStrike">
                <a:solidFill>
                  <a:srgbClr val="ffffff"/>
                </a:solidFill>
                <a:latin typeface="Arial Narrow"/>
                <a:ea typeface="DejaVu Sans"/>
              </a:rPr>
              <a:t>&lt;</a:t>
            </a:r>
            <a:r>
              <a:rPr b="0" lang="ru-RU" sz="2100" spc="-1" strike="noStrike">
                <a:solidFill>
                  <a:srgbClr val="ffffff"/>
                </a:solidFill>
                <a:latin typeface="Arial Narrow"/>
                <a:ea typeface="DejaVu Sans"/>
              </a:rPr>
              <a:t>Месторасположение, </a:t>
            </a:r>
            <a:endParaRPr b="0" lang="ru-RU" sz="2100" spc="-1" strike="noStrike">
              <a:latin typeface="Arial"/>
            </a:endParaRPr>
          </a:p>
          <a:p>
            <a:pPr>
              <a:lnSpc>
                <a:spcPct val="90000"/>
              </a:lnSpc>
              <a:tabLst>
                <a:tab algn="l" pos="0"/>
              </a:tabLst>
            </a:pPr>
            <a:r>
              <a:rPr b="0" lang="ru-RU" sz="2100" spc="-1" strike="noStrike">
                <a:solidFill>
                  <a:srgbClr val="ffffff"/>
                </a:solidFill>
                <a:latin typeface="Arial Narrow"/>
                <a:ea typeface="DejaVu Sans"/>
              </a:rPr>
              <a:t>субъект Российской Федерации</a:t>
            </a:r>
            <a:r>
              <a:rPr b="0" lang="en-US" sz="2100" spc="-1" strike="noStrike">
                <a:solidFill>
                  <a:srgbClr val="ffffff"/>
                </a:solidFill>
                <a:latin typeface="Arial Narrow"/>
                <a:ea typeface="DejaVu Sans"/>
              </a:rPr>
              <a:t>&gt;</a:t>
            </a:r>
            <a:endParaRPr b="0" lang="ru-RU" sz="2100" spc="-1" strike="noStrike">
              <a:latin typeface="Arial"/>
            </a:endParaRPr>
          </a:p>
        </p:txBody>
      </p:sp>
      <p:sp>
        <p:nvSpPr>
          <p:cNvPr id="225" name="CustomShape 5"/>
          <p:cNvSpPr/>
          <p:nvPr/>
        </p:nvSpPr>
        <p:spPr>
          <a:xfrm>
            <a:off x="360000" y="6436440"/>
            <a:ext cx="5125680" cy="179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b">
            <a:noAutofit/>
          </a:bodyPr>
          <a:p>
            <a:pPr>
              <a:lnSpc>
                <a:spcPct val="90000"/>
              </a:lnSpc>
              <a:tabLst>
                <a:tab algn="l" pos="0"/>
              </a:tabLst>
            </a:pPr>
            <a:r>
              <a:rPr b="0" lang="en-US" sz="1300" spc="-1" strike="noStrike">
                <a:solidFill>
                  <a:srgbClr val="ffffff"/>
                </a:solidFill>
                <a:latin typeface="Arial Narrow"/>
                <a:ea typeface="DejaVu Sans"/>
              </a:rPr>
              <a:t>&lt;</a:t>
            </a:r>
            <a:r>
              <a:rPr b="0" lang="ru-RU" sz="1300" spc="-1" strike="noStrike">
                <a:solidFill>
                  <a:srgbClr val="ffffff"/>
                </a:solidFill>
                <a:latin typeface="Arial Narrow"/>
                <a:ea typeface="DejaVu Sans"/>
              </a:rPr>
              <a:t>Дата составления документа</a:t>
            </a:r>
            <a:r>
              <a:rPr b="0" lang="en-US" sz="1300" spc="-1" strike="noStrike">
                <a:solidFill>
                  <a:srgbClr val="ffffff"/>
                </a:solidFill>
                <a:latin typeface="Arial Narrow"/>
                <a:ea typeface="DejaVu Sans"/>
              </a:rPr>
              <a:t>&gt;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226" name="CustomShape 6"/>
          <p:cNvSpPr/>
          <p:nvPr/>
        </p:nvSpPr>
        <p:spPr>
          <a:xfrm>
            <a:off x="360000" y="3357000"/>
            <a:ext cx="5125680" cy="511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Autofit/>
          </a:bodyPr>
          <a:p>
            <a:pPr>
              <a:lnSpc>
                <a:spcPct val="90000"/>
              </a:lnSpc>
            </a:pPr>
            <a:r>
              <a:rPr b="0" lang="en-US" sz="3700" spc="-1" strike="noStrike">
                <a:solidFill>
                  <a:srgbClr val="ffffff"/>
                </a:solidFill>
                <a:latin typeface="Arial Narrow"/>
                <a:ea typeface="DejaVu Sans"/>
              </a:rPr>
              <a:t>&lt;</a:t>
            </a:r>
            <a:r>
              <a:rPr b="0" lang="ru-RU" sz="3700" spc="-1" strike="noStrike">
                <a:solidFill>
                  <a:srgbClr val="ffffff"/>
                </a:solidFill>
                <a:latin typeface="Arial Narrow"/>
                <a:ea typeface="DejaVu Sans"/>
              </a:rPr>
              <a:t>Наименование проекта</a:t>
            </a:r>
            <a:r>
              <a:rPr b="0" lang="en-US" sz="3700" spc="-1" strike="noStrike">
                <a:solidFill>
                  <a:srgbClr val="ffffff"/>
                </a:solidFill>
                <a:latin typeface="Arial Narrow"/>
                <a:ea typeface="DejaVu Sans"/>
              </a:rPr>
              <a:t>&gt;</a:t>
            </a:r>
            <a:endParaRPr b="0" lang="ru-RU" sz="3700" spc="-1" strike="noStrike">
              <a:latin typeface="Arial"/>
            </a:endParaRPr>
          </a:p>
        </p:txBody>
      </p:sp>
      <p:sp>
        <p:nvSpPr>
          <p:cNvPr id="227" name="CustomShape 7"/>
          <p:cNvSpPr/>
          <p:nvPr/>
        </p:nvSpPr>
        <p:spPr>
          <a:xfrm>
            <a:off x="360000" y="5335920"/>
            <a:ext cx="5125680" cy="473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en-US" sz="2100" spc="-1" strike="noStrike">
                <a:solidFill>
                  <a:srgbClr val="ffffff"/>
                </a:solidFill>
                <a:latin typeface="Arial Narrow"/>
                <a:ea typeface="DejaVu Sans"/>
              </a:rPr>
              <a:t>&lt;</a:t>
            </a:r>
            <a:r>
              <a:rPr b="0" lang="ru-RU" sz="2100" spc="-1" strike="noStrike">
                <a:solidFill>
                  <a:srgbClr val="ffffff"/>
                </a:solidFill>
                <a:latin typeface="Arial Narrow"/>
                <a:ea typeface="DejaVu Sans"/>
              </a:rPr>
              <a:t>Наименование инвестора и логотип</a:t>
            </a:r>
            <a:r>
              <a:rPr b="0" lang="en-US" sz="2100" spc="-1" strike="noStrike">
                <a:solidFill>
                  <a:srgbClr val="ffffff"/>
                </a:solidFill>
                <a:latin typeface="Arial Narrow"/>
                <a:ea typeface="DejaVu Sans"/>
              </a:rPr>
              <a:t>&gt;</a:t>
            </a:r>
            <a:endParaRPr b="0" lang="ru-RU" sz="2100" spc="-1" strike="noStrike">
              <a:latin typeface="Arial"/>
            </a:endParaRPr>
          </a:p>
        </p:txBody>
      </p:sp>
      <p:sp>
        <p:nvSpPr>
          <p:cNvPr id="228" name="CustomShape 8"/>
          <p:cNvSpPr/>
          <p:nvPr/>
        </p:nvSpPr>
        <p:spPr>
          <a:xfrm>
            <a:off x="5759640" y="6370920"/>
            <a:ext cx="3699000" cy="356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b">
            <a:spAutoFit/>
          </a:bodyPr>
          <a:p>
            <a:pPr>
              <a:lnSpc>
                <a:spcPct val="90000"/>
              </a:lnSpc>
              <a:tabLst>
                <a:tab algn="l" pos="0"/>
              </a:tabLst>
            </a:pP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&lt;Ответственный исполнитель: Ф.И.О., контактные данные (телефон, адрес эл. почты, должность)&gt;</a:t>
            </a:r>
            <a:endParaRPr b="0" lang="ru-RU" sz="1300" spc="-1" strike="noStrike">
              <a:latin typeface="Arial"/>
            </a:endParaRPr>
          </a:p>
        </p:txBody>
      </p:sp>
      <p:pic>
        <p:nvPicPr>
          <p:cNvPr id="229" name="Рисунок 236" descr=""/>
          <p:cNvPicPr/>
          <p:nvPr/>
        </p:nvPicPr>
        <p:blipFill>
          <a:blip r:embed="rId2"/>
          <a:stretch/>
        </p:blipFill>
        <p:spPr>
          <a:xfrm>
            <a:off x="360" y="0"/>
            <a:ext cx="360" cy="360"/>
          </a:xfrm>
          <a:prstGeom prst="rect">
            <a:avLst/>
          </a:prstGeom>
          <a:ln>
            <a:noFill/>
          </a:ln>
        </p:spPr>
      </p:pic>
      <p:sp>
        <p:nvSpPr>
          <p:cNvPr id="230" name="CustomShape 9"/>
          <p:cNvSpPr/>
          <p:nvPr/>
        </p:nvSpPr>
        <p:spPr>
          <a:xfrm>
            <a:off x="3910320" y="765360"/>
            <a:ext cx="5972760" cy="579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r">
              <a:lnSpc>
                <a:spcPct val="115000"/>
              </a:lnSpc>
              <a:spcBef>
                <a:spcPts val="2401"/>
              </a:spcBef>
            </a:pPr>
            <a:r>
              <a:rPr b="1" lang="ru-RU" sz="1400" spc="-1" strike="noStrike" cap="all">
                <a:solidFill>
                  <a:srgbClr val="ffffff"/>
                </a:solidFill>
                <a:latin typeface="Arial"/>
                <a:ea typeface="Tahoma"/>
              </a:rPr>
              <a:t>Приложение 8. Шаблон презентации мастер-плана по развитию туристской территории</a:t>
            </a:r>
            <a:endParaRPr b="0" lang="ru-RU" sz="1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CustomShape 1" hidden="1"/>
          <p:cNvSpPr/>
          <p:nvPr/>
        </p:nvSpPr>
        <p:spPr>
          <a:xfrm>
            <a:off x="0" y="0"/>
            <a:ext cx="158040" cy="15804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32" name="CustomShape 2"/>
          <p:cNvSpPr/>
          <p:nvPr/>
        </p:nvSpPr>
        <p:spPr>
          <a:xfrm>
            <a:off x="738000" y="1710000"/>
            <a:ext cx="8535240" cy="4837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Autofit/>
          </a:bodyPr>
          <a:p>
            <a:pPr marL="457200" indent="-456480">
              <a:lnSpc>
                <a:spcPct val="90000"/>
              </a:lnSpc>
              <a:spcBef>
                <a:spcPts val="1800"/>
              </a:spcBef>
              <a:buClr>
                <a:srgbClr val="000000"/>
              </a:buClr>
              <a:buFont typeface="Arial Narrow"/>
              <a:buAutoNum type="arabicPeriod"/>
            </a:pPr>
            <a:r>
              <a:rPr b="0" lang="ru-RU" sz="1900" spc="-1" strike="noStrike">
                <a:solidFill>
                  <a:srgbClr val="000000"/>
                </a:solidFill>
                <a:latin typeface="Arial Narrow"/>
                <a:ea typeface="DejaVu Sans"/>
              </a:rPr>
              <a:t>Данный документ является кратким содержанием мастер-плана развития туристской территории. Информация, представленная инвестором в данном документе, должна соответствовать информации, представленной в мастер-плане, однако может не совпадать дословно.</a:t>
            </a:r>
            <a:endParaRPr b="0" lang="ru-RU" sz="1900" spc="-1" strike="noStrike">
              <a:latin typeface="Arial"/>
            </a:endParaRPr>
          </a:p>
          <a:p>
            <a:pPr marL="457200" indent="-456480">
              <a:lnSpc>
                <a:spcPct val="90000"/>
              </a:lnSpc>
              <a:spcBef>
                <a:spcPts val="1800"/>
              </a:spcBef>
              <a:buClr>
                <a:srgbClr val="000000"/>
              </a:buClr>
              <a:buFont typeface="Arial Narrow"/>
              <a:buAutoNum type="arabicPeriod"/>
            </a:pPr>
            <a:r>
              <a:rPr b="0" lang="ru-RU" sz="1900" spc="-1" strike="noStrike">
                <a:solidFill>
                  <a:srgbClr val="000000"/>
                </a:solidFill>
                <a:latin typeface="Arial Narrow"/>
                <a:ea typeface="DejaVu Sans"/>
              </a:rPr>
              <a:t>Количество страниц в данном документе не должно превышать 20 шт. (без учета титульного листа и содержания).</a:t>
            </a:r>
            <a:endParaRPr b="0" lang="ru-RU" sz="1900" spc="-1" strike="noStrike">
              <a:latin typeface="Arial"/>
            </a:endParaRPr>
          </a:p>
          <a:p>
            <a:pPr marL="457200" indent="-456480">
              <a:lnSpc>
                <a:spcPct val="90000"/>
              </a:lnSpc>
              <a:spcBef>
                <a:spcPts val="1800"/>
              </a:spcBef>
              <a:buClr>
                <a:srgbClr val="000000"/>
              </a:buClr>
              <a:buFont typeface="Arial Narrow"/>
              <a:buAutoNum type="arabicPeriod"/>
            </a:pPr>
            <a:r>
              <a:rPr b="0" lang="ru-RU" sz="1900" spc="-1" strike="noStrike">
                <a:solidFill>
                  <a:srgbClr val="000000"/>
                </a:solidFill>
                <a:latin typeface="Arial Narrow"/>
                <a:ea typeface="DejaVu Sans"/>
              </a:rPr>
              <a:t>Данный шаблон содержит предварительную структуру документа. </a:t>
            </a:r>
            <a:br/>
            <a:r>
              <a:rPr b="0" lang="ru-RU" sz="1900" spc="-1" strike="noStrike">
                <a:solidFill>
                  <a:srgbClr val="000000"/>
                </a:solidFill>
                <a:latin typeface="Arial Narrow"/>
                <a:ea typeface="DejaVu Sans"/>
              </a:rPr>
              <a:t>При необходимости инвестор может дополнить информацию на слайдах другими разделами, логически сочетаемыми с предложенной структурой.</a:t>
            </a:r>
            <a:endParaRPr b="0" lang="ru-RU" sz="1900" spc="-1" strike="noStrike">
              <a:latin typeface="Arial"/>
            </a:endParaRPr>
          </a:p>
          <a:p>
            <a:pPr marL="457200" indent="-456480">
              <a:lnSpc>
                <a:spcPct val="90000"/>
              </a:lnSpc>
              <a:spcBef>
                <a:spcPts val="1800"/>
              </a:spcBef>
              <a:buClr>
                <a:srgbClr val="000000"/>
              </a:buClr>
              <a:buFont typeface="Arial Narrow"/>
              <a:buAutoNum type="arabicPeriod"/>
            </a:pPr>
            <a:r>
              <a:rPr b="0" lang="ru-RU" sz="1900" spc="-1" strike="noStrike">
                <a:solidFill>
                  <a:srgbClr val="000000"/>
                </a:solidFill>
                <a:latin typeface="Arial Narrow"/>
                <a:ea typeface="DejaVu Sans"/>
              </a:rPr>
              <a:t>При наличии внешних источников информации, обосновывающих расчеты, аналитических отчетов сторонних компаний предлагается указывать источники информации в левом нижнем углу презентации.</a:t>
            </a:r>
            <a:endParaRPr b="0" lang="ru-RU" sz="1900" spc="-1" strike="noStrike">
              <a:latin typeface="Arial"/>
            </a:endParaRPr>
          </a:p>
          <a:p>
            <a:pPr marL="457200" indent="-456480">
              <a:lnSpc>
                <a:spcPct val="90000"/>
              </a:lnSpc>
              <a:spcBef>
                <a:spcPts val="1800"/>
              </a:spcBef>
              <a:buClr>
                <a:srgbClr val="000000"/>
              </a:buClr>
              <a:buFont typeface="Arial Narrow"/>
              <a:buAutoNum type="arabicPeriod"/>
            </a:pPr>
            <a:r>
              <a:rPr b="0" lang="ru-RU" sz="1900" spc="-1" strike="noStrike">
                <a:solidFill>
                  <a:srgbClr val="000000"/>
                </a:solidFill>
                <a:latin typeface="Arial Narrow"/>
                <a:ea typeface="DejaVu Sans"/>
              </a:rPr>
              <a:t>После заполнения документ предоставляется на рассмотрение в формате </a:t>
            </a:r>
            <a:r>
              <a:rPr b="0" lang="en-US" sz="1900" spc="-1" strike="noStrike">
                <a:solidFill>
                  <a:srgbClr val="000000"/>
                </a:solidFill>
                <a:latin typeface="Arial Narrow"/>
                <a:ea typeface="DejaVu Sans"/>
              </a:rPr>
              <a:t>PDF.</a:t>
            </a:r>
            <a:endParaRPr b="0" lang="ru-RU" sz="1900" spc="-1" strike="noStrike">
              <a:latin typeface="Arial"/>
            </a:endParaRPr>
          </a:p>
          <a:p>
            <a:pPr marL="457200" indent="-456480">
              <a:lnSpc>
                <a:spcPct val="90000"/>
              </a:lnSpc>
              <a:spcBef>
                <a:spcPts val="1800"/>
              </a:spcBef>
              <a:buClr>
                <a:srgbClr val="000000"/>
              </a:buClr>
              <a:buFont typeface="Arial Narrow"/>
              <a:buAutoNum type="arabicPeriod"/>
            </a:pPr>
            <a:r>
              <a:rPr b="0" lang="ru-RU" sz="1900" spc="-1" strike="noStrike">
                <a:solidFill>
                  <a:srgbClr val="000000"/>
                </a:solidFill>
                <a:latin typeface="Arial Narrow"/>
                <a:ea typeface="DejaVu Sans"/>
              </a:rPr>
              <a:t>Цвет фона белый, шрифт документа </a:t>
            </a:r>
            <a:r>
              <a:rPr b="0" lang="en-US" sz="1900" spc="-1" strike="noStrike">
                <a:solidFill>
                  <a:srgbClr val="000000"/>
                </a:solidFill>
                <a:latin typeface="Arial Narrow"/>
                <a:ea typeface="DejaVu Sans"/>
              </a:rPr>
              <a:t>Arial Narrow, </a:t>
            </a:r>
            <a:r>
              <a:rPr b="0" lang="ru-RU" sz="1900" spc="-1" strike="noStrike">
                <a:solidFill>
                  <a:srgbClr val="000000"/>
                </a:solidFill>
                <a:latin typeface="Arial Narrow"/>
                <a:ea typeface="DejaVu Sans"/>
              </a:rPr>
              <a:t>кегль шрифта не менее 10.</a:t>
            </a:r>
            <a:endParaRPr b="0" lang="ru-RU" sz="1900" spc="-1" strike="noStrike">
              <a:latin typeface="Arial"/>
            </a:endParaRPr>
          </a:p>
        </p:txBody>
      </p:sp>
      <p:sp>
        <p:nvSpPr>
          <p:cNvPr id="233" name="CustomShape 3"/>
          <p:cNvSpPr/>
          <p:nvPr/>
        </p:nvSpPr>
        <p:spPr>
          <a:xfrm>
            <a:off x="738000" y="720000"/>
            <a:ext cx="8535240" cy="747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Autofit/>
          </a:bodyPr>
          <a:p>
            <a:pPr>
              <a:lnSpc>
                <a:spcPct val="90000"/>
              </a:lnSpc>
            </a:pPr>
            <a:r>
              <a:rPr b="0" lang="ru-RU" sz="2700" spc="-1" strike="noStrike">
                <a:solidFill>
                  <a:srgbClr val="000000"/>
                </a:solidFill>
                <a:latin typeface="Arial Narrow"/>
                <a:ea typeface="DejaVu Sans"/>
              </a:rPr>
              <a:t>Основные требования к заполнению шаблона документа</a:t>
            </a:r>
            <a:endParaRPr b="0" lang="ru-RU" sz="2700" spc="-1" strike="noStrike">
              <a:latin typeface="Arial"/>
            </a:endParaRPr>
          </a:p>
        </p:txBody>
      </p:sp>
      <p:pic>
        <p:nvPicPr>
          <p:cNvPr id="234" name="Рисунок 240" descr=""/>
          <p:cNvPicPr/>
          <p:nvPr/>
        </p:nvPicPr>
        <p:blipFill>
          <a:blip r:embed="rId1"/>
          <a:stretch/>
        </p:blipFill>
        <p:spPr>
          <a:xfrm>
            <a:off x="360" y="0"/>
            <a:ext cx="360" cy="3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CustomShape 1"/>
          <p:cNvSpPr/>
          <p:nvPr/>
        </p:nvSpPr>
        <p:spPr>
          <a:xfrm>
            <a:off x="738000" y="1710000"/>
            <a:ext cx="8534880" cy="3026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Autofit/>
          </a:bodyPr>
          <a:p>
            <a:pPr marL="360000" indent="-359280">
              <a:lnSpc>
                <a:spcPct val="90000"/>
              </a:lnSpc>
              <a:spcBef>
                <a:spcPts val="2001"/>
              </a:spcBef>
              <a:tabLst>
                <a:tab algn="l" pos="0"/>
              </a:tabLst>
            </a:pPr>
            <a:r>
              <a:rPr b="0" lang="ru-RU" sz="2100" spc="-1" strike="noStrike">
                <a:solidFill>
                  <a:srgbClr val="000000"/>
                </a:solidFill>
                <a:latin typeface="Arial Narrow"/>
                <a:ea typeface="DejaVu Sans"/>
              </a:rPr>
              <a:t>1</a:t>
            </a:r>
            <a:r>
              <a:rPr b="0" lang="en-US" sz="2100" spc="-1" strike="noStrike">
                <a:solidFill>
                  <a:srgbClr val="000000"/>
                </a:solidFill>
                <a:latin typeface="Arial Narrow"/>
                <a:ea typeface="DejaVu Sans"/>
              </a:rPr>
              <a:t>.</a:t>
            </a:r>
            <a:r>
              <a:rPr b="0" lang="en-US" sz="2100" spc="-1" strike="noStrike">
                <a:solidFill>
                  <a:srgbClr val="000000"/>
                </a:solidFill>
                <a:latin typeface="Arial Narrow"/>
                <a:ea typeface="DejaVu Sans"/>
              </a:rPr>
              <a:t>	</a:t>
            </a:r>
            <a:r>
              <a:rPr b="0" lang="ru-RU" sz="2100" spc="-1" strike="noStrike">
                <a:solidFill>
                  <a:srgbClr val="000000"/>
                </a:solidFill>
                <a:latin typeface="Arial Narrow"/>
                <a:ea typeface="DejaVu Sans"/>
              </a:rPr>
              <a:t>Описание туристской территории </a:t>
            </a:r>
            <a:r>
              <a:rPr b="0" lang="en-US" sz="2100" spc="-1" strike="noStrike">
                <a:solidFill>
                  <a:srgbClr val="000000"/>
                </a:solidFill>
                <a:latin typeface="Arial Narrow"/>
                <a:ea typeface="DejaVu Sans"/>
              </a:rPr>
              <a:t>	</a:t>
            </a:r>
            <a:r>
              <a:rPr b="0" lang="ru-RU" sz="2100" spc="-1" strike="noStrike">
                <a:solidFill>
                  <a:srgbClr val="000000"/>
                </a:solidFill>
                <a:latin typeface="Arial Narrow"/>
                <a:ea typeface="DejaVu Sans"/>
              </a:rPr>
              <a:t>               4</a:t>
            </a:r>
            <a:endParaRPr b="0" lang="ru-RU" sz="2100" spc="-1" strike="noStrike">
              <a:latin typeface="Arial"/>
            </a:endParaRPr>
          </a:p>
          <a:p>
            <a:pPr marL="360000" indent="-359280">
              <a:lnSpc>
                <a:spcPct val="90000"/>
              </a:lnSpc>
              <a:spcBef>
                <a:spcPts val="2001"/>
              </a:spcBef>
              <a:tabLst>
                <a:tab algn="l" pos="0"/>
              </a:tabLst>
            </a:pPr>
            <a:r>
              <a:rPr b="0" lang="ru-RU" sz="2100" spc="-1" strike="noStrike">
                <a:solidFill>
                  <a:srgbClr val="000000"/>
                </a:solidFill>
                <a:latin typeface="Arial Narrow"/>
                <a:ea typeface="DejaVu Sans"/>
              </a:rPr>
              <a:t>2</a:t>
            </a:r>
            <a:r>
              <a:rPr b="0" lang="en-US" sz="2100" spc="-1" strike="noStrike">
                <a:solidFill>
                  <a:srgbClr val="000000"/>
                </a:solidFill>
                <a:latin typeface="Arial Narrow"/>
                <a:ea typeface="DejaVu Sans"/>
              </a:rPr>
              <a:t>.</a:t>
            </a:r>
            <a:r>
              <a:rPr b="0" lang="en-US" sz="2100" spc="-1" strike="noStrike">
                <a:solidFill>
                  <a:srgbClr val="000000"/>
                </a:solidFill>
                <a:latin typeface="Arial Narrow"/>
                <a:ea typeface="DejaVu Sans"/>
              </a:rPr>
              <a:t>	</a:t>
            </a:r>
            <a:r>
              <a:rPr b="0" lang="ru-RU" sz="2100" spc="-1" strike="noStrike">
                <a:solidFill>
                  <a:srgbClr val="000000"/>
                </a:solidFill>
                <a:latin typeface="Arial Narrow"/>
                <a:ea typeface="DejaVu Sans"/>
              </a:rPr>
              <a:t>Целевая аудитория курорта </a:t>
            </a:r>
            <a:r>
              <a:rPr b="0" lang="en-US" sz="2100" spc="-1" strike="noStrike">
                <a:solidFill>
                  <a:srgbClr val="000000"/>
                </a:solidFill>
                <a:latin typeface="Arial Narrow"/>
                <a:ea typeface="DejaVu Sans"/>
              </a:rPr>
              <a:t>	</a:t>
            </a:r>
            <a:r>
              <a:rPr b="0" lang="ru-RU" sz="2100" spc="-1" strike="noStrike">
                <a:solidFill>
                  <a:srgbClr val="000000"/>
                </a:solidFill>
                <a:latin typeface="Arial Narrow"/>
                <a:ea typeface="DejaVu Sans"/>
              </a:rPr>
              <a:t>                               6</a:t>
            </a:r>
            <a:endParaRPr b="0" lang="ru-RU" sz="2100" spc="-1" strike="noStrike">
              <a:latin typeface="Arial"/>
            </a:endParaRPr>
          </a:p>
          <a:p>
            <a:pPr marL="360000" indent="-359280">
              <a:lnSpc>
                <a:spcPct val="90000"/>
              </a:lnSpc>
              <a:spcBef>
                <a:spcPts val="2001"/>
              </a:spcBef>
              <a:tabLst>
                <a:tab algn="l" pos="0"/>
              </a:tabLst>
            </a:pPr>
            <a:r>
              <a:rPr b="0" lang="ru-RU" sz="2100" spc="-1" strike="noStrike">
                <a:solidFill>
                  <a:srgbClr val="000000"/>
                </a:solidFill>
                <a:latin typeface="Arial Narrow"/>
                <a:ea typeface="DejaVu Sans"/>
              </a:rPr>
              <a:t>3</a:t>
            </a:r>
            <a:r>
              <a:rPr b="0" lang="en-US" sz="2100" spc="-1" strike="noStrike">
                <a:solidFill>
                  <a:srgbClr val="000000"/>
                </a:solidFill>
                <a:latin typeface="Arial Narrow"/>
                <a:ea typeface="DejaVu Sans"/>
              </a:rPr>
              <a:t>.</a:t>
            </a:r>
            <a:r>
              <a:rPr b="0" lang="en-US" sz="2100" spc="-1" strike="noStrike">
                <a:solidFill>
                  <a:srgbClr val="000000"/>
                </a:solidFill>
                <a:latin typeface="Arial Narrow"/>
                <a:ea typeface="DejaVu Sans"/>
              </a:rPr>
              <a:t>	</a:t>
            </a:r>
            <a:r>
              <a:rPr b="0" lang="ru-RU" sz="2100" spc="-1" strike="noStrike">
                <a:solidFill>
                  <a:srgbClr val="000000"/>
                </a:solidFill>
                <a:latin typeface="Arial Narrow"/>
                <a:ea typeface="DejaVu Sans"/>
              </a:rPr>
              <a:t>Объекты инфраструктуры </a:t>
            </a:r>
            <a:r>
              <a:rPr b="0" lang="en-US" sz="2100" spc="-1" strike="noStrike">
                <a:solidFill>
                  <a:srgbClr val="000000"/>
                </a:solidFill>
                <a:latin typeface="Arial Narrow"/>
                <a:ea typeface="DejaVu Sans"/>
              </a:rPr>
              <a:t>	</a:t>
            </a:r>
            <a:r>
              <a:rPr b="0" lang="ru-RU" sz="2100" spc="-1" strike="noStrike">
                <a:solidFill>
                  <a:srgbClr val="000000"/>
                </a:solidFill>
                <a:latin typeface="Arial Narrow"/>
                <a:ea typeface="DejaVu Sans"/>
              </a:rPr>
              <a:t>                               8</a:t>
            </a:r>
            <a:endParaRPr b="0" lang="ru-RU" sz="2100" spc="-1" strike="noStrike">
              <a:latin typeface="Arial"/>
            </a:endParaRPr>
          </a:p>
          <a:p>
            <a:pPr marL="360000" indent="-359280">
              <a:lnSpc>
                <a:spcPct val="90000"/>
              </a:lnSpc>
              <a:spcBef>
                <a:spcPts val="2001"/>
              </a:spcBef>
              <a:tabLst>
                <a:tab algn="l" pos="0"/>
              </a:tabLst>
            </a:pPr>
            <a:r>
              <a:rPr b="0" lang="ru-RU" sz="2100" spc="-1" strike="noStrike">
                <a:solidFill>
                  <a:srgbClr val="000000"/>
                </a:solidFill>
                <a:latin typeface="Arial Narrow"/>
                <a:ea typeface="DejaVu Sans"/>
              </a:rPr>
              <a:t>4</a:t>
            </a:r>
            <a:r>
              <a:rPr b="0" lang="en-US" sz="2100" spc="-1" strike="noStrike">
                <a:solidFill>
                  <a:srgbClr val="000000"/>
                </a:solidFill>
                <a:latin typeface="Arial Narrow"/>
                <a:ea typeface="DejaVu Sans"/>
              </a:rPr>
              <a:t>.</a:t>
            </a:r>
            <a:r>
              <a:rPr b="0" lang="en-US" sz="2100" spc="-1" strike="noStrike">
                <a:solidFill>
                  <a:srgbClr val="000000"/>
                </a:solidFill>
                <a:latin typeface="Arial Narrow"/>
                <a:ea typeface="DejaVu Sans"/>
              </a:rPr>
              <a:t>	</a:t>
            </a:r>
            <a:r>
              <a:rPr b="0" lang="ru-RU" sz="2100" spc="-1" strike="noStrike">
                <a:solidFill>
                  <a:srgbClr val="000000"/>
                </a:solidFill>
                <a:latin typeface="Arial Narrow"/>
                <a:ea typeface="DejaVu Sans"/>
              </a:rPr>
              <a:t>Планировка туристской территории </a:t>
            </a:r>
            <a:r>
              <a:rPr b="0" lang="en-US" sz="2100" spc="-1" strike="noStrike">
                <a:solidFill>
                  <a:srgbClr val="000000"/>
                </a:solidFill>
                <a:latin typeface="Arial Narrow"/>
                <a:ea typeface="DejaVu Sans"/>
              </a:rPr>
              <a:t>	</a:t>
            </a:r>
            <a:r>
              <a:rPr b="0" lang="ru-RU" sz="2100" spc="-1" strike="noStrike">
                <a:solidFill>
                  <a:srgbClr val="000000"/>
                </a:solidFill>
                <a:latin typeface="Arial Narrow"/>
                <a:ea typeface="DejaVu Sans"/>
              </a:rPr>
              <a:t>               12</a:t>
            </a:r>
            <a:endParaRPr b="0" lang="ru-RU" sz="2100" spc="-1" strike="noStrike">
              <a:latin typeface="Arial"/>
            </a:endParaRPr>
          </a:p>
          <a:p>
            <a:pPr marL="360000" indent="-359280">
              <a:lnSpc>
                <a:spcPct val="90000"/>
              </a:lnSpc>
              <a:spcBef>
                <a:spcPts val="2001"/>
              </a:spcBef>
              <a:tabLst>
                <a:tab algn="l" pos="0"/>
              </a:tabLst>
            </a:pPr>
            <a:r>
              <a:rPr b="0" lang="ru-RU" sz="2100" spc="-1" strike="noStrike">
                <a:solidFill>
                  <a:srgbClr val="000000"/>
                </a:solidFill>
                <a:latin typeface="Arial Narrow"/>
                <a:ea typeface="DejaVu Sans"/>
              </a:rPr>
              <a:t>5</a:t>
            </a:r>
            <a:r>
              <a:rPr b="0" lang="en-US" sz="2100" spc="-1" strike="noStrike">
                <a:solidFill>
                  <a:srgbClr val="000000"/>
                </a:solidFill>
                <a:latin typeface="Arial Narrow"/>
                <a:ea typeface="DejaVu Sans"/>
              </a:rPr>
              <a:t>.</a:t>
            </a:r>
            <a:r>
              <a:rPr b="0" lang="en-US" sz="2100" spc="-1" strike="noStrike">
                <a:solidFill>
                  <a:srgbClr val="000000"/>
                </a:solidFill>
                <a:latin typeface="Arial Narrow"/>
                <a:ea typeface="DejaVu Sans"/>
              </a:rPr>
              <a:t>	</a:t>
            </a:r>
            <a:r>
              <a:rPr b="0" lang="ru-RU" sz="2100" spc="-1" strike="noStrike">
                <a:solidFill>
                  <a:srgbClr val="000000"/>
                </a:solidFill>
                <a:latin typeface="Arial Narrow"/>
                <a:ea typeface="DejaVu Sans"/>
              </a:rPr>
              <a:t>Финансирование и эффекты от реализации </a:t>
            </a:r>
            <a:r>
              <a:rPr b="0" lang="en-US" sz="2100" spc="-1" strike="noStrike">
                <a:solidFill>
                  <a:srgbClr val="000000"/>
                </a:solidFill>
                <a:latin typeface="Arial Narrow"/>
                <a:ea typeface="DejaVu Sans"/>
              </a:rPr>
              <a:t>	</a:t>
            </a:r>
            <a:r>
              <a:rPr b="0" lang="ru-RU" sz="2100" spc="-1" strike="noStrike">
                <a:solidFill>
                  <a:srgbClr val="000000"/>
                </a:solidFill>
                <a:latin typeface="Arial Narrow"/>
                <a:ea typeface="DejaVu Sans"/>
              </a:rPr>
              <a:t>16</a:t>
            </a:r>
            <a:endParaRPr b="0" lang="ru-RU" sz="2100" spc="-1" strike="noStrike">
              <a:latin typeface="Arial"/>
            </a:endParaRPr>
          </a:p>
          <a:p>
            <a:pPr marL="360000" indent="-359280">
              <a:lnSpc>
                <a:spcPct val="90000"/>
              </a:lnSpc>
              <a:spcBef>
                <a:spcPts val="2001"/>
              </a:spcBef>
              <a:tabLst>
                <a:tab algn="l" pos="0"/>
              </a:tabLst>
            </a:pPr>
            <a:r>
              <a:rPr b="0" lang="ru-RU" sz="2100" spc="-1" strike="noStrike">
                <a:solidFill>
                  <a:srgbClr val="000000"/>
                </a:solidFill>
                <a:latin typeface="Arial Narrow"/>
                <a:ea typeface="DejaVu Sans"/>
              </a:rPr>
              <a:t>6</a:t>
            </a:r>
            <a:r>
              <a:rPr b="0" lang="en-US" sz="2100" spc="-1" strike="noStrike">
                <a:solidFill>
                  <a:srgbClr val="000000"/>
                </a:solidFill>
                <a:latin typeface="Arial Narrow"/>
                <a:ea typeface="DejaVu Sans"/>
              </a:rPr>
              <a:t>.</a:t>
            </a:r>
            <a:r>
              <a:rPr b="0" lang="en-US" sz="2100" spc="-1" strike="noStrike">
                <a:solidFill>
                  <a:srgbClr val="000000"/>
                </a:solidFill>
                <a:latin typeface="Arial Narrow"/>
                <a:ea typeface="DejaVu Sans"/>
              </a:rPr>
              <a:t>	</a:t>
            </a:r>
            <a:r>
              <a:rPr b="0" lang="ru-RU" sz="2100" spc="-1" strike="noStrike">
                <a:solidFill>
                  <a:srgbClr val="000000"/>
                </a:solidFill>
                <a:latin typeface="Arial Narrow"/>
                <a:ea typeface="DejaVu Sans"/>
              </a:rPr>
              <a:t>Структура проекта </a:t>
            </a:r>
            <a:r>
              <a:rPr b="0" lang="en-US" sz="2100" spc="-1" strike="noStrike">
                <a:solidFill>
                  <a:srgbClr val="000000"/>
                </a:solidFill>
                <a:latin typeface="Arial Narrow"/>
                <a:ea typeface="DejaVu Sans"/>
              </a:rPr>
              <a:t>	</a:t>
            </a:r>
            <a:r>
              <a:rPr b="0" lang="ru-RU" sz="2100" spc="-1" strike="noStrike">
                <a:solidFill>
                  <a:srgbClr val="000000"/>
                </a:solidFill>
                <a:latin typeface="Arial Narrow"/>
                <a:ea typeface="DejaVu Sans"/>
              </a:rPr>
              <a:t>                                              19</a:t>
            </a:r>
            <a:endParaRPr b="0" lang="ru-RU" sz="2100" spc="-1" strike="noStrike">
              <a:latin typeface="Arial"/>
            </a:endParaRPr>
          </a:p>
        </p:txBody>
      </p:sp>
      <p:pic>
        <p:nvPicPr>
          <p:cNvPr id="236" name="Рисунок 242" descr=""/>
          <p:cNvPicPr/>
          <p:nvPr/>
        </p:nvPicPr>
        <p:blipFill>
          <a:blip r:embed="rId1"/>
          <a:stretch/>
        </p:blipFill>
        <p:spPr>
          <a:xfrm>
            <a:off x="360" y="0"/>
            <a:ext cx="360" cy="3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CustomShape 1" hidden="1"/>
          <p:cNvSpPr/>
          <p:nvPr/>
        </p:nvSpPr>
        <p:spPr>
          <a:xfrm>
            <a:off x="0" y="0"/>
            <a:ext cx="158040" cy="15804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38" name="CustomShape 2"/>
          <p:cNvSpPr/>
          <p:nvPr/>
        </p:nvSpPr>
        <p:spPr>
          <a:xfrm>
            <a:off x="738000" y="720000"/>
            <a:ext cx="8535240" cy="747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Autofit/>
          </a:bodyPr>
          <a:p>
            <a:pPr>
              <a:lnSpc>
                <a:spcPct val="90000"/>
              </a:lnSpc>
            </a:pPr>
            <a:r>
              <a:rPr b="0" lang="ru-RU" sz="2700" spc="-1" strike="noStrike">
                <a:solidFill>
                  <a:srgbClr val="000000"/>
                </a:solidFill>
                <a:latin typeface="Arial Narrow"/>
                <a:ea typeface="DejaVu Sans"/>
              </a:rPr>
              <a:t>"Наименование" – уникальный курорт, создаваемый в заповедной зоне территории озера </a:t>
            </a:r>
            <a:r>
              <a:rPr b="0" lang="en-US" sz="2700" spc="-1" strike="noStrike">
                <a:solidFill>
                  <a:srgbClr val="000000"/>
                </a:solidFill>
                <a:latin typeface="Arial Narrow"/>
                <a:ea typeface="DejaVu Sans"/>
              </a:rPr>
              <a:t>ABC</a:t>
            </a:r>
            <a:endParaRPr b="0" lang="ru-RU" sz="2700" spc="-1" strike="noStrike">
              <a:latin typeface="Arial"/>
            </a:endParaRPr>
          </a:p>
        </p:txBody>
      </p:sp>
      <p:sp>
        <p:nvSpPr>
          <p:cNvPr id="239" name="CustomShape 3"/>
          <p:cNvSpPr/>
          <p:nvPr/>
        </p:nvSpPr>
        <p:spPr>
          <a:xfrm>
            <a:off x="736560" y="222120"/>
            <a:ext cx="273600" cy="273600"/>
          </a:xfrm>
          <a:prstGeom prst="rect">
            <a:avLst/>
          </a:prstGeom>
          <a:solidFill>
            <a:schemeClr val="accent3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noAutofit/>
          </a:bodyPr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ffffff"/>
                </a:solidFill>
                <a:latin typeface="Arial Narrow"/>
                <a:ea typeface="DejaVu Sans"/>
              </a:rPr>
              <a:t>1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240" name="CustomShape 4"/>
          <p:cNvSpPr/>
          <p:nvPr/>
        </p:nvSpPr>
        <p:spPr>
          <a:xfrm>
            <a:off x="1200600" y="260640"/>
            <a:ext cx="4961520" cy="1785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Описание туристской территории </a:t>
            </a:r>
            <a:r>
              <a:rPr b="0" lang="en-US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| </a:t>
            </a:r>
            <a:r>
              <a:rPr b="0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Тип проекта, описание идеи и концепции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241" name="CustomShape 5"/>
          <p:cNvSpPr/>
          <p:nvPr/>
        </p:nvSpPr>
        <p:spPr>
          <a:xfrm>
            <a:off x="738000" y="6162480"/>
            <a:ext cx="8535240" cy="4726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72000" rIns="72000" tIns="72000" bIns="72000">
            <a:noAutofit/>
          </a:bodyPr>
          <a:p>
            <a:pPr>
              <a:lnSpc>
                <a:spcPct val="90000"/>
              </a:lnSpc>
              <a:spcBef>
                <a:spcPts val="201"/>
              </a:spcBef>
            </a:pPr>
            <a:r>
              <a:rPr b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Используемые материалы требований к мастер-плану: </a:t>
            </a: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идея, концепция и позиционирование проекта</a:t>
            </a:r>
            <a:r>
              <a:rPr b="0" lang="en-US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 (</a:t>
            </a: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2.1.2</a:t>
            </a:r>
            <a:r>
              <a:rPr b="0" lang="en-US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)</a:t>
            </a: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, цель создания (2.1.3, 3.2), тип проекта (2.1.1, 3.1), ключевые факторы успеха (2.3.6), предпосылки реализации (3.3)</a:t>
            </a:r>
            <a:endParaRPr b="0" lang="ru-RU" sz="1300" spc="-1" strike="noStrike">
              <a:latin typeface="Arial"/>
            </a:endParaRPr>
          </a:p>
        </p:txBody>
      </p:sp>
      <p:grpSp>
        <p:nvGrpSpPr>
          <p:cNvPr id="242" name="Group 6"/>
          <p:cNvGrpSpPr/>
          <p:nvPr/>
        </p:nvGrpSpPr>
        <p:grpSpPr>
          <a:xfrm>
            <a:off x="736200" y="5388480"/>
            <a:ext cx="3852360" cy="619200"/>
            <a:chOff x="736200" y="5388480"/>
            <a:chExt cx="3852360" cy="619200"/>
          </a:xfrm>
        </p:grpSpPr>
        <p:sp>
          <p:nvSpPr>
            <p:cNvPr id="243" name="CustomShape 7"/>
            <p:cNvSpPr/>
            <p:nvPr/>
          </p:nvSpPr>
          <p:spPr>
            <a:xfrm>
              <a:off x="736560" y="5388480"/>
              <a:ext cx="3851280" cy="30528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72000" anchor="b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7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Тип проекта</a:t>
              </a:r>
              <a:endParaRPr b="0" lang="ru-RU" sz="1700" spc="-1" strike="noStrike">
                <a:latin typeface="Arial"/>
              </a:endParaRPr>
            </a:p>
          </p:txBody>
        </p:sp>
        <p:sp>
          <p:nvSpPr>
            <p:cNvPr id="244" name="Line 8"/>
            <p:cNvSpPr/>
            <p:nvPr/>
          </p:nvSpPr>
          <p:spPr>
            <a:xfrm>
              <a:off x="736200" y="5694480"/>
              <a:ext cx="3852360" cy="0"/>
            </a:xfrm>
            <a:prstGeom prst="line">
              <a:avLst/>
            </a:prstGeom>
            <a:ln w="15840"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45" name="CustomShape 9"/>
            <p:cNvSpPr/>
            <p:nvPr/>
          </p:nvSpPr>
          <p:spPr>
            <a:xfrm>
              <a:off x="736560" y="5694480"/>
              <a:ext cx="3851280" cy="3132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108000" bIns="0">
              <a:spAutoFit/>
            </a:bodyPr>
            <a:p>
              <a:pPr>
                <a:lnSpc>
                  <a:spcPct val="90000"/>
                </a:lnSpc>
              </a:pPr>
              <a:r>
                <a:rPr b="0" lang="en-US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Lorem ipsum dolor sit amet</a:t>
              </a:r>
              <a:endParaRPr b="0" lang="ru-RU" sz="1500" spc="-1" strike="noStrike">
                <a:latin typeface="Arial"/>
              </a:endParaRPr>
            </a:p>
          </p:txBody>
        </p:sp>
      </p:grpSp>
      <p:grpSp>
        <p:nvGrpSpPr>
          <p:cNvPr id="246" name="Group 10"/>
          <p:cNvGrpSpPr/>
          <p:nvPr/>
        </p:nvGrpSpPr>
        <p:grpSpPr>
          <a:xfrm>
            <a:off x="737640" y="1719000"/>
            <a:ext cx="3852360" cy="2157120"/>
            <a:chOff x="737640" y="1719000"/>
            <a:chExt cx="3852360" cy="2157120"/>
          </a:xfrm>
        </p:grpSpPr>
        <p:sp>
          <p:nvSpPr>
            <p:cNvPr id="247" name="CustomShape 11"/>
            <p:cNvSpPr/>
            <p:nvPr/>
          </p:nvSpPr>
          <p:spPr>
            <a:xfrm>
              <a:off x="738000" y="1719000"/>
              <a:ext cx="3851280" cy="30528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72000" anchor="b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7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Описание идеи и концепции проекта</a:t>
              </a:r>
              <a:endParaRPr b="0" lang="ru-RU" sz="1700" spc="-1" strike="noStrike">
                <a:latin typeface="Arial"/>
              </a:endParaRPr>
            </a:p>
          </p:txBody>
        </p:sp>
        <p:sp>
          <p:nvSpPr>
            <p:cNvPr id="248" name="Line 12"/>
            <p:cNvSpPr/>
            <p:nvPr/>
          </p:nvSpPr>
          <p:spPr>
            <a:xfrm>
              <a:off x="737640" y="2025000"/>
              <a:ext cx="3852360" cy="0"/>
            </a:xfrm>
            <a:prstGeom prst="line">
              <a:avLst/>
            </a:prstGeom>
            <a:ln w="15840"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49" name="CustomShape 13"/>
            <p:cNvSpPr/>
            <p:nvPr/>
          </p:nvSpPr>
          <p:spPr>
            <a:xfrm>
              <a:off x="738000" y="2025000"/>
              <a:ext cx="3851280" cy="185112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108000" bIns="0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0" lang="en-US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Lorem ipsum dolor sit amet, consectetur adipiscing elit, sed do eiusmod tempor incididunt ut labore et dolore magna aliqua. </a:t>
              </a:r>
              <a:endParaRPr b="0" lang="ru-RU" sz="1500" spc="-1" strike="noStrike">
                <a:latin typeface="Arial"/>
              </a:endParaRPr>
            </a:p>
            <a:p>
              <a:pPr lvl="1" marL="164520" indent="-163800">
                <a:lnSpc>
                  <a:spcPct val="90000"/>
                </a:lnSpc>
                <a:spcBef>
                  <a:spcPts val="400"/>
                </a:spcBef>
                <a:buClr>
                  <a:srgbClr val="000000"/>
                </a:buClr>
                <a:buFont typeface="Arial Narrow"/>
                <a:buChar char="&gt;"/>
              </a:pPr>
              <a:r>
                <a:rPr b="0" lang="en-US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Ut enim ad minim veniam, quis nostrud exercitation ullamco laboris nisi ut aliquip ex ea commodo consequat. </a:t>
              </a:r>
              <a:endParaRPr b="0" lang="ru-RU" sz="1500" spc="-1" strike="noStrike">
                <a:latin typeface="Arial"/>
              </a:endParaRPr>
            </a:p>
            <a:p>
              <a:pPr lvl="1" marL="164520" indent="-163800">
                <a:lnSpc>
                  <a:spcPct val="90000"/>
                </a:lnSpc>
                <a:spcBef>
                  <a:spcPts val="400"/>
                </a:spcBef>
                <a:buClr>
                  <a:srgbClr val="000000"/>
                </a:buClr>
                <a:buFont typeface="Arial Narrow"/>
                <a:buChar char="&gt;"/>
              </a:pPr>
              <a:r>
                <a:rPr b="0" lang="en-US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Duis aute irure dolor in reprehenderit in voluptate velit esse cillum dolore eu fugiat nulla pariatur. </a:t>
              </a:r>
              <a:endParaRPr b="0" lang="ru-RU" sz="1500" spc="-1" strike="noStrike">
                <a:latin typeface="Arial"/>
              </a:endParaRPr>
            </a:p>
          </p:txBody>
        </p:sp>
      </p:grpSp>
      <p:grpSp>
        <p:nvGrpSpPr>
          <p:cNvPr id="250" name="Group 14"/>
          <p:cNvGrpSpPr/>
          <p:nvPr/>
        </p:nvGrpSpPr>
        <p:grpSpPr>
          <a:xfrm>
            <a:off x="5184720" y="1721160"/>
            <a:ext cx="4089240" cy="2646360"/>
            <a:chOff x="5184720" y="1721160"/>
            <a:chExt cx="4089240" cy="2646360"/>
          </a:xfrm>
        </p:grpSpPr>
        <p:sp>
          <p:nvSpPr>
            <p:cNvPr id="251" name="CustomShape 15"/>
            <p:cNvSpPr/>
            <p:nvPr/>
          </p:nvSpPr>
          <p:spPr>
            <a:xfrm>
              <a:off x="5184720" y="1721160"/>
              <a:ext cx="4088520" cy="53856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72000" anchor="b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7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Ключевые особенности проекта</a:t>
              </a:r>
              <a:r>
                <a:rPr b="1" lang="en-US" sz="17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 </a:t>
              </a:r>
              <a:r>
                <a:rPr b="1" lang="ru-RU" sz="17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и уникальные преимущества</a:t>
              </a:r>
              <a:endParaRPr b="0" lang="ru-RU" sz="1700" spc="-1" strike="noStrike">
                <a:latin typeface="Arial"/>
              </a:endParaRPr>
            </a:p>
          </p:txBody>
        </p:sp>
        <p:sp>
          <p:nvSpPr>
            <p:cNvPr id="252" name="Line 16"/>
            <p:cNvSpPr/>
            <p:nvPr/>
          </p:nvSpPr>
          <p:spPr>
            <a:xfrm>
              <a:off x="5184720" y="2260440"/>
              <a:ext cx="4089240" cy="0"/>
            </a:xfrm>
            <a:prstGeom prst="line">
              <a:avLst/>
            </a:prstGeom>
            <a:ln w="15840"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53" name="CustomShape 17"/>
            <p:cNvSpPr/>
            <p:nvPr/>
          </p:nvSpPr>
          <p:spPr>
            <a:xfrm>
              <a:off x="5184720" y="2260440"/>
              <a:ext cx="4088520" cy="210708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108000" bIns="0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0" lang="en-US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Lorem ipsum dolor sit amet, consectetur adipiscing elit, sed do eiusmod tempor incididunt ut labore et dolore magna aliqua. </a:t>
              </a:r>
              <a:endParaRPr b="0" lang="ru-RU" sz="1500" spc="-1" strike="noStrike">
                <a:latin typeface="Arial"/>
              </a:endParaRPr>
            </a:p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0" lang="en-US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Ut enim ad minim veniam, quis nostrud exercitation ullamco laboris nisi ut aliquip ex ea commodo consequat. </a:t>
              </a:r>
              <a:endParaRPr b="0" lang="ru-RU" sz="1500" spc="-1" strike="noStrike">
                <a:latin typeface="Arial"/>
              </a:endParaRPr>
            </a:p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0" lang="en-US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Duis aute irure dolor in reprehenderit in voluptate velit esse cillum dolore eu fugiat nulla pariatur. </a:t>
              </a:r>
              <a:endParaRPr b="0" lang="ru-RU" sz="1500" spc="-1" strike="noStrike">
                <a:latin typeface="Arial"/>
              </a:endParaRPr>
            </a:p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0" lang="en-US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Excepteur sint occaecat cupidatat non proident, sunt in culpa qui officia deserunt mollit anim id est laborum</a:t>
              </a:r>
              <a:endParaRPr b="0" lang="ru-RU" sz="1500" spc="-1" strike="noStrike">
                <a:latin typeface="Arial"/>
              </a:endParaRPr>
            </a:p>
          </p:txBody>
        </p:sp>
      </p:grpSp>
      <p:grpSp>
        <p:nvGrpSpPr>
          <p:cNvPr id="254" name="Group 18"/>
          <p:cNvGrpSpPr/>
          <p:nvPr/>
        </p:nvGrpSpPr>
        <p:grpSpPr>
          <a:xfrm>
            <a:off x="756000" y="4228200"/>
            <a:ext cx="3852360" cy="824400"/>
            <a:chOff x="756000" y="4228200"/>
            <a:chExt cx="3852360" cy="824400"/>
          </a:xfrm>
        </p:grpSpPr>
        <p:sp>
          <p:nvSpPr>
            <p:cNvPr id="255" name="CustomShape 19"/>
            <p:cNvSpPr/>
            <p:nvPr/>
          </p:nvSpPr>
          <p:spPr>
            <a:xfrm>
              <a:off x="756720" y="4228200"/>
              <a:ext cx="3851280" cy="30528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72000" anchor="b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7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Цель создания туристской территории</a:t>
              </a:r>
              <a:endParaRPr b="0" lang="ru-RU" sz="1700" spc="-1" strike="noStrike">
                <a:latin typeface="Arial"/>
              </a:endParaRPr>
            </a:p>
          </p:txBody>
        </p:sp>
        <p:sp>
          <p:nvSpPr>
            <p:cNvPr id="256" name="Line 20"/>
            <p:cNvSpPr/>
            <p:nvPr/>
          </p:nvSpPr>
          <p:spPr>
            <a:xfrm>
              <a:off x="756000" y="4533840"/>
              <a:ext cx="3852360" cy="0"/>
            </a:xfrm>
            <a:prstGeom prst="line">
              <a:avLst/>
            </a:prstGeom>
            <a:ln w="15840"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57" name="CustomShape 21"/>
            <p:cNvSpPr/>
            <p:nvPr/>
          </p:nvSpPr>
          <p:spPr>
            <a:xfrm>
              <a:off x="756720" y="4534200"/>
              <a:ext cx="3851280" cy="5184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108000" bIns="0">
              <a:spAutoFit/>
            </a:bodyPr>
            <a:p>
              <a:pPr>
                <a:lnSpc>
                  <a:spcPct val="90000"/>
                </a:lnSpc>
              </a:pPr>
              <a:r>
                <a:rPr b="0" lang="en-US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Lorem ipsum dolor sit amet, consectetur adipiscing elit, sed do eiusmod tempor incididunt ut labore et dolore</a:t>
              </a:r>
              <a:endParaRPr b="0" lang="ru-RU" sz="1500" spc="-1" strike="noStrike">
                <a:latin typeface="Arial"/>
              </a:endParaRPr>
            </a:p>
          </p:txBody>
        </p:sp>
      </p:grpSp>
      <p:sp>
        <p:nvSpPr>
          <p:cNvPr id="258" name="CustomShape 22"/>
          <p:cNvSpPr/>
          <p:nvPr/>
        </p:nvSpPr>
        <p:spPr>
          <a:xfrm>
            <a:off x="743400" y="6710760"/>
            <a:ext cx="593640" cy="1231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b">
            <a:spAutoFit/>
          </a:bodyPr>
          <a:p>
            <a:pPr>
              <a:lnSpc>
                <a:spcPct val="90000"/>
              </a:lnSpc>
            </a:pPr>
            <a:r>
              <a:rPr b="0" lang="ru-RU" sz="900" spc="-1" strike="noStrike">
                <a:solidFill>
                  <a:srgbClr val="000000"/>
                </a:solidFill>
                <a:latin typeface="Arial Narrow"/>
                <a:ea typeface="DejaVu Sans"/>
              </a:rPr>
              <a:t>Источник</a:t>
            </a:r>
            <a:r>
              <a:rPr b="0" lang="en-US" sz="900" spc="-1" strike="noStrike">
                <a:solidFill>
                  <a:srgbClr val="000000"/>
                </a:solidFill>
                <a:latin typeface="Arial Narrow"/>
                <a:ea typeface="DejaVu Sans"/>
              </a:rPr>
              <a:t>: xxx</a:t>
            </a:r>
            <a:endParaRPr b="0" lang="ru-RU" sz="900" spc="-1" strike="noStrike">
              <a:latin typeface="Arial"/>
            </a:endParaRPr>
          </a:p>
        </p:txBody>
      </p:sp>
      <p:sp>
        <p:nvSpPr>
          <p:cNvPr id="259" name="Line 23"/>
          <p:cNvSpPr/>
          <p:nvPr/>
        </p:nvSpPr>
        <p:spPr>
          <a:xfrm flipV="1">
            <a:off x="4876920" y="1716840"/>
            <a:ext cx="0" cy="4294440"/>
          </a:xfrm>
          <a:prstGeom prst="line">
            <a:avLst/>
          </a:prstGeom>
          <a:ln w="15840">
            <a:solidFill>
              <a:schemeClr val="bg2"/>
            </a:solidFill>
            <a:round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/>
        </p:style>
      </p:sp>
      <p:grpSp>
        <p:nvGrpSpPr>
          <p:cNvPr id="260" name="Group 24"/>
          <p:cNvGrpSpPr/>
          <p:nvPr/>
        </p:nvGrpSpPr>
        <p:grpSpPr>
          <a:xfrm>
            <a:off x="4758120" y="3696120"/>
            <a:ext cx="258840" cy="540360"/>
            <a:chOff x="4758120" y="3696120"/>
            <a:chExt cx="258840" cy="540360"/>
          </a:xfrm>
        </p:grpSpPr>
        <p:sp>
          <p:nvSpPr>
            <p:cNvPr id="261" name="CustomShape 25"/>
            <p:cNvSpPr/>
            <p:nvPr/>
          </p:nvSpPr>
          <p:spPr>
            <a:xfrm flipH="1" flipV="1" rot="10800000">
              <a:off x="4849920" y="3746880"/>
              <a:ext cx="166680" cy="438120"/>
            </a:xfrm>
            <a:prstGeom prst="chevron">
              <a:avLst>
                <a:gd name="adj" fmla="val 50000"/>
              </a:avLst>
            </a:prstGeom>
            <a:solidFill>
              <a:schemeClr val="accent4"/>
            </a:solidFill>
            <a:ln w="15840">
              <a:solidFill>
                <a:schemeClr val="accent4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62" name="CustomShape 26"/>
            <p:cNvSpPr/>
            <p:nvPr/>
          </p:nvSpPr>
          <p:spPr>
            <a:xfrm flipH="1" flipV="1" rot="10800000">
              <a:off x="4757760" y="3695760"/>
              <a:ext cx="199800" cy="540360"/>
            </a:xfrm>
            <a:prstGeom prst="chevron">
              <a:avLst>
                <a:gd name="adj" fmla="val 50000"/>
              </a:avLst>
            </a:prstGeom>
            <a:solidFill>
              <a:schemeClr val="bg2"/>
            </a:solidFill>
            <a:ln w="15840">
              <a:solidFill>
                <a:schemeClr val="accent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</p:grpSp>
      <p:pic>
        <p:nvPicPr>
          <p:cNvPr id="263" name="Рисунок 269" descr=""/>
          <p:cNvPicPr/>
          <p:nvPr/>
        </p:nvPicPr>
        <p:blipFill>
          <a:blip r:embed="rId1"/>
          <a:stretch/>
        </p:blipFill>
        <p:spPr>
          <a:xfrm>
            <a:off x="360" y="0"/>
            <a:ext cx="360" cy="3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CustomShape 1" hidden="1"/>
          <p:cNvSpPr/>
          <p:nvPr/>
        </p:nvSpPr>
        <p:spPr>
          <a:xfrm>
            <a:off x="0" y="0"/>
            <a:ext cx="158040" cy="15804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65" name="CustomShape 2"/>
          <p:cNvSpPr/>
          <p:nvPr/>
        </p:nvSpPr>
        <p:spPr>
          <a:xfrm>
            <a:off x="738000" y="720000"/>
            <a:ext cx="8535240" cy="747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Autofit/>
          </a:bodyPr>
          <a:p>
            <a:pPr>
              <a:lnSpc>
                <a:spcPct val="90000"/>
              </a:lnSpc>
            </a:pPr>
            <a:r>
              <a:rPr b="0" lang="ru-RU" sz="2700" spc="-1" strike="noStrike">
                <a:solidFill>
                  <a:srgbClr val="000000"/>
                </a:solidFill>
                <a:latin typeface="Arial Narrow"/>
                <a:ea typeface="DejaVu Sans"/>
              </a:rPr>
              <a:t>Курорт расположится на территории у берегов </a:t>
            </a:r>
            <a:r>
              <a:rPr b="0" lang="en-US" sz="2700" spc="-1" strike="noStrike">
                <a:solidFill>
                  <a:srgbClr val="000000"/>
                </a:solidFill>
                <a:latin typeface="Arial Narrow"/>
                <a:ea typeface="DejaVu Sans"/>
              </a:rPr>
              <a:t>ABC</a:t>
            </a:r>
            <a:r>
              <a:rPr b="0" lang="ru-RU" sz="2700" spc="-1" strike="noStrike">
                <a:solidFill>
                  <a:srgbClr val="000000"/>
                </a:solidFill>
                <a:latin typeface="Arial Narrow"/>
                <a:ea typeface="DejaVu Sans"/>
              </a:rPr>
              <a:t> в мягких климатических условиях и доступом к развитой инф-ре </a:t>
            </a:r>
            <a:endParaRPr b="0" lang="ru-RU" sz="2700" spc="-1" strike="noStrike">
              <a:latin typeface="Arial"/>
            </a:endParaRPr>
          </a:p>
        </p:txBody>
      </p:sp>
      <p:sp>
        <p:nvSpPr>
          <p:cNvPr id="266" name="CustomShape 3"/>
          <p:cNvSpPr/>
          <p:nvPr/>
        </p:nvSpPr>
        <p:spPr>
          <a:xfrm>
            <a:off x="736560" y="222120"/>
            <a:ext cx="273600" cy="273600"/>
          </a:xfrm>
          <a:prstGeom prst="rect">
            <a:avLst/>
          </a:prstGeom>
          <a:solidFill>
            <a:schemeClr val="accent3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noAutofit/>
          </a:bodyPr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ffffff"/>
                </a:solidFill>
                <a:latin typeface="Arial Narrow"/>
                <a:ea typeface="DejaVu Sans"/>
              </a:rPr>
              <a:t>1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267" name="CustomShape 4"/>
          <p:cNvSpPr/>
          <p:nvPr/>
        </p:nvSpPr>
        <p:spPr>
          <a:xfrm>
            <a:off x="1134360" y="260640"/>
            <a:ext cx="3292560" cy="1785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Описание туристской территории </a:t>
            </a:r>
            <a:r>
              <a:rPr b="0" lang="en-US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| </a:t>
            </a:r>
            <a:r>
              <a:rPr b="0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Расположение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268" name="CustomShape 5"/>
          <p:cNvSpPr/>
          <p:nvPr/>
        </p:nvSpPr>
        <p:spPr>
          <a:xfrm>
            <a:off x="4952880" y="1691280"/>
            <a:ext cx="4320360" cy="431424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72000" rIns="72000" tIns="72000" bIns="72000" anchor="ctr">
            <a:noAutofit/>
          </a:bodyPr>
          <a:p>
            <a:pPr algn="ctr">
              <a:lnSpc>
                <a:spcPct val="90000"/>
              </a:lnSpc>
              <a:spcBef>
                <a:spcPts val="201"/>
              </a:spcBef>
            </a:pPr>
            <a:r>
              <a:rPr b="0" i="1" lang="en-US" sz="1500" spc="-1" strike="noStrike">
                <a:solidFill>
                  <a:srgbClr val="8d9399"/>
                </a:solidFill>
                <a:latin typeface="Arial Narrow"/>
                <a:ea typeface="DejaVu Sans"/>
              </a:rPr>
              <a:t>&lt;</a:t>
            </a:r>
            <a:r>
              <a:rPr b="0" i="1" lang="ru-RU" sz="1500" spc="-1" strike="noStrike">
                <a:solidFill>
                  <a:srgbClr val="8d9399"/>
                </a:solidFill>
                <a:latin typeface="Arial Narrow"/>
                <a:ea typeface="DejaVu Sans"/>
              </a:rPr>
              <a:t>Карта-схема расположения туристской территории</a:t>
            </a:r>
            <a:r>
              <a:rPr b="0" i="1" lang="en-US" sz="1500" spc="-1" strike="noStrike">
                <a:solidFill>
                  <a:srgbClr val="8d9399"/>
                </a:solidFill>
                <a:latin typeface="Arial Narrow"/>
                <a:ea typeface="DejaVu Sans"/>
              </a:rPr>
              <a:t>&gt;</a:t>
            </a:r>
            <a:endParaRPr b="0" lang="ru-RU" sz="1500" spc="-1" strike="noStrike">
              <a:latin typeface="Arial"/>
            </a:endParaRPr>
          </a:p>
        </p:txBody>
      </p:sp>
      <p:sp>
        <p:nvSpPr>
          <p:cNvPr id="269" name="CustomShape 6"/>
          <p:cNvSpPr/>
          <p:nvPr/>
        </p:nvSpPr>
        <p:spPr>
          <a:xfrm>
            <a:off x="743400" y="6710760"/>
            <a:ext cx="593640" cy="1231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b">
            <a:spAutoFit/>
          </a:bodyPr>
          <a:p>
            <a:pPr>
              <a:lnSpc>
                <a:spcPct val="90000"/>
              </a:lnSpc>
            </a:pPr>
            <a:r>
              <a:rPr b="0" lang="ru-RU" sz="900" spc="-1" strike="noStrike">
                <a:solidFill>
                  <a:srgbClr val="000000"/>
                </a:solidFill>
                <a:latin typeface="Arial Narrow"/>
                <a:ea typeface="DejaVu Sans"/>
              </a:rPr>
              <a:t>Источник</a:t>
            </a:r>
            <a:r>
              <a:rPr b="0" lang="en-US" sz="900" spc="-1" strike="noStrike">
                <a:solidFill>
                  <a:srgbClr val="000000"/>
                </a:solidFill>
                <a:latin typeface="Arial Narrow"/>
                <a:ea typeface="DejaVu Sans"/>
              </a:rPr>
              <a:t>: xxx</a:t>
            </a:r>
            <a:endParaRPr b="0" lang="ru-RU" sz="900" spc="-1" strike="noStrike">
              <a:latin typeface="Arial"/>
            </a:endParaRPr>
          </a:p>
        </p:txBody>
      </p:sp>
      <p:sp>
        <p:nvSpPr>
          <p:cNvPr id="270" name="CustomShape 7"/>
          <p:cNvSpPr/>
          <p:nvPr/>
        </p:nvSpPr>
        <p:spPr>
          <a:xfrm>
            <a:off x="738000" y="6162480"/>
            <a:ext cx="8535240" cy="4726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72000" rIns="72000" tIns="72000" bIns="72000">
            <a:noAutofit/>
          </a:bodyPr>
          <a:p>
            <a:pPr>
              <a:lnSpc>
                <a:spcPct val="90000"/>
              </a:lnSpc>
              <a:spcBef>
                <a:spcPts val="201"/>
              </a:spcBef>
            </a:pPr>
            <a:r>
              <a:rPr b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Используемые материалы требований к мастер-плану: </a:t>
            </a: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субъект Российской Федерации, месторасположение (</a:t>
            </a:r>
            <a:r>
              <a:rPr b="0" lang="en-US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1.2, </a:t>
            </a: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2.1.4), основные показатели туристской территории (2.1.8), перспективность района (3.3.1), оценка туристской территории, планируемой к развитию (4.2)</a:t>
            </a:r>
            <a:endParaRPr b="0" lang="ru-RU" sz="1300" spc="-1" strike="noStrike">
              <a:latin typeface="Arial"/>
            </a:endParaRPr>
          </a:p>
        </p:txBody>
      </p:sp>
      <p:grpSp>
        <p:nvGrpSpPr>
          <p:cNvPr id="271" name="Group 8"/>
          <p:cNvGrpSpPr/>
          <p:nvPr/>
        </p:nvGrpSpPr>
        <p:grpSpPr>
          <a:xfrm>
            <a:off x="737640" y="2803680"/>
            <a:ext cx="3852360" cy="824400"/>
            <a:chOff x="737640" y="2803680"/>
            <a:chExt cx="3852360" cy="824400"/>
          </a:xfrm>
        </p:grpSpPr>
        <p:sp>
          <p:nvSpPr>
            <p:cNvPr id="272" name="CustomShape 9"/>
            <p:cNvSpPr/>
            <p:nvPr/>
          </p:nvSpPr>
          <p:spPr>
            <a:xfrm>
              <a:off x="738360" y="2803680"/>
              <a:ext cx="3851280" cy="30528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72000" anchor="b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7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Перспективность района</a:t>
              </a:r>
              <a:endParaRPr b="0" lang="ru-RU" sz="1700" spc="-1" strike="noStrike">
                <a:latin typeface="Arial"/>
              </a:endParaRPr>
            </a:p>
          </p:txBody>
        </p:sp>
        <p:sp>
          <p:nvSpPr>
            <p:cNvPr id="273" name="Line 10"/>
            <p:cNvSpPr/>
            <p:nvPr/>
          </p:nvSpPr>
          <p:spPr>
            <a:xfrm>
              <a:off x="737640" y="3109680"/>
              <a:ext cx="3852360" cy="0"/>
            </a:xfrm>
            <a:prstGeom prst="line">
              <a:avLst/>
            </a:prstGeom>
            <a:ln w="15840"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74" name="CustomShape 11"/>
            <p:cNvSpPr/>
            <p:nvPr/>
          </p:nvSpPr>
          <p:spPr>
            <a:xfrm>
              <a:off x="738360" y="3109680"/>
              <a:ext cx="3851280" cy="5184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108000" bIns="0">
              <a:spAutoFit/>
            </a:bodyPr>
            <a:p>
              <a:pPr>
                <a:lnSpc>
                  <a:spcPct val="90000"/>
                </a:lnSpc>
              </a:pPr>
              <a:r>
                <a:rPr b="0" lang="en-US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Lorem ipsum dolor sit amet, consectetur adipiscing elit, sed do eiusmod tempor incididunt ut labore et dolore</a:t>
              </a:r>
              <a:endParaRPr b="0" lang="ru-RU" sz="1500" spc="-1" strike="noStrike">
                <a:latin typeface="Arial"/>
              </a:endParaRPr>
            </a:p>
          </p:txBody>
        </p:sp>
      </p:grpSp>
      <p:grpSp>
        <p:nvGrpSpPr>
          <p:cNvPr id="275" name="Group 12"/>
          <p:cNvGrpSpPr/>
          <p:nvPr/>
        </p:nvGrpSpPr>
        <p:grpSpPr>
          <a:xfrm>
            <a:off x="737640" y="1719000"/>
            <a:ext cx="3852360" cy="824400"/>
            <a:chOff x="737640" y="1719000"/>
            <a:chExt cx="3852360" cy="824400"/>
          </a:xfrm>
        </p:grpSpPr>
        <p:sp>
          <p:nvSpPr>
            <p:cNvPr id="276" name="CustomShape 13"/>
            <p:cNvSpPr/>
            <p:nvPr/>
          </p:nvSpPr>
          <p:spPr>
            <a:xfrm>
              <a:off x="738360" y="1719000"/>
              <a:ext cx="3851280" cy="30528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72000" anchor="b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7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Расположение туристской территории</a:t>
              </a:r>
              <a:endParaRPr b="0" lang="ru-RU" sz="1700" spc="-1" strike="noStrike">
                <a:latin typeface="Arial"/>
              </a:endParaRPr>
            </a:p>
          </p:txBody>
        </p:sp>
        <p:sp>
          <p:nvSpPr>
            <p:cNvPr id="277" name="Line 14"/>
            <p:cNvSpPr/>
            <p:nvPr/>
          </p:nvSpPr>
          <p:spPr>
            <a:xfrm>
              <a:off x="737640" y="2025000"/>
              <a:ext cx="3852360" cy="0"/>
            </a:xfrm>
            <a:prstGeom prst="line">
              <a:avLst/>
            </a:prstGeom>
            <a:ln w="15840"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78" name="CustomShape 15"/>
            <p:cNvSpPr/>
            <p:nvPr/>
          </p:nvSpPr>
          <p:spPr>
            <a:xfrm>
              <a:off x="738360" y="2025000"/>
              <a:ext cx="3851280" cy="5184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108000" bIns="0">
              <a:spAutoFit/>
            </a:bodyPr>
            <a:p>
              <a:pPr>
                <a:lnSpc>
                  <a:spcPct val="90000"/>
                </a:lnSpc>
              </a:pPr>
              <a:r>
                <a:rPr b="0" lang="en-US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Lorem ipsum dolor sit amet, consectetur adipiscing elit, sed do eiusmod tempor incididunt ut labore et dolore</a:t>
              </a:r>
              <a:endParaRPr b="0" lang="ru-RU" sz="1500" spc="-1" strike="noStrike">
                <a:latin typeface="Arial"/>
              </a:endParaRPr>
            </a:p>
          </p:txBody>
        </p:sp>
      </p:grpSp>
      <p:grpSp>
        <p:nvGrpSpPr>
          <p:cNvPr id="279" name="Group 16"/>
          <p:cNvGrpSpPr/>
          <p:nvPr/>
        </p:nvGrpSpPr>
        <p:grpSpPr>
          <a:xfrm>
            <a:off x="737640" y="4266000"/>
            <a:ext cx="3852360" cy="258840"/>
            <a:chOff x="737640" y="4266000"/>
            <a:chExt cx="3852360" cy="258840"/>
          </a:xfrm>
        </p:grpSpPr>
        <p:sp>
          <p:nvSpPr>
            <p:cNvPr id="280" name="Line 17"/>
            <p:cNvSpPr/>
            <p:nvPr/>
          </p:nvSpPr>
          <p:spPr>
            <a:xfrm>
              <a:off x="737640" y="4384800"/>
              <a:ext cx="3852360" cy="0"/>
            </a:xfrm>
            <a:prstGeom prst="line">
              <a:avLst/>
            </a:prstGeom>
            <a:ln w="15840">
              <a:solidFill>
                <a:schemeClr val="bg2"/>
              </a:solidFill>
              <a:round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/>
          </p:style>
        </p:sp>
        <p:grpSp>
          <p:nvGrpSpPr>
            <p:cNvPr id="281" name="Group 18"/>
            <p:cNvGrpSpPr/>
            <p:nvPr/>
          </p:nvGrpSpPr>
          <p:grpSpPr>
            <a:xfrm>
              <a:off x="2393280" y="4266000"/>
              <a:ext cx="540360" cy="258840"/>
              <a:chOff x="2393280" y="4266000"/>
              <a:chExt cx="540360" cy="258840"/>
            </a:xfrm>
          </p:grpSpPr>
          <p:sp>
            <p:nvSpPr>
              <p:cNvPr id="282" name="CustomShape 19"/>
              <p:cNvSpPr/>
              <p:nvPr/>
            </p:nvSpPr>
            <p:spPr>
              <a:xfrm flipH="1" flipV="1" rot="16200000">
                <a:off x="2579760" y="4222080"/>
                <a:ext cx="166680" cy="438120"/>
              </a:xfrm>
              <a:prstGeom prst="chevron">
                <a:avLst>
                  <a:gd name="adj" fmla="val 50000"/>
                </a:avLst>
              </a:prstGeom>
              <a:solidFill>
                <a:schemeClr val="accent4"/>
              </a:solidFill>
              <a:ln w="15840">
                <a:solidFill>
                  <a:schemeClr val="accent4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283" name="CustomShape 20"/>
              <p:cNvSpPr/>
              <p:nvPr/>
            </p:nvSpPr>
            <p:spPr>
              <a:xfrm flipH="1" flipV="1" rot="16200000">
                <a:off x="2563200" y="4095360"/>
                <a:ext cx="199800" cy="540360"/>
              </a:xfrm>
              <a:prstGeom prst="chevron">
                <a:avLst>
                  <a:gd name="adj" fmla="val 50000"/>
                </a:avLst>
              </a:prstGeom>
              <a:solidFill>
                <a:schemeClr val="bg2"/>
              </a:solidFill>
              <a:ln w="15840">
                <a:solidFill>
                  <a:schemeClr val="accent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</p:grpSp>
      <p:sp>
        <p:nvSpPr>
          <p:cNvPr id="284" name="CustomShape 21"/>
          <p:cNvSpPr/>
          <p:nvPr/>
        </p:nvSpPr>
        <p:spPr>
          <a:xfrm>
            <a:off x="738360" y="4595040"/>
            <a:ext cx="3851280" cy="142668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72000" rIns="72000" tIns="72000" bIns="72000" anchor="ctr">
            <a:no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ffffff"/>
                </a:solidFill>
                <a:latin typeface="Arial Narrow"/>
                <a:ea typeface="DejaVu Sans"/>
              </a:rPr>
              <a:t>Основные показатели туристской территории </a:t>
            </a:r>
            <a:endParaRPr b="0" lang="ru-RU" sz="1300" spc="-1" strike="noStrike">
              <a:latin typeface="Arial"/>
            </a:endParaRPr>
          </a:p>
          <a:p>
            <a:pPr lvl="1" marL="164520" indent="-163800">
              <a:lnSpc>
                <a:spcPct val="90000"/>
              </a:lnSpc>
              <a:spcBef>
                <a:spcPts val="400"/>
              </a:spcBef>
              <a:buClr>
                <a:srgbClr val="ffffff"/>
              </a:buClr>
              <a:buFont typeface="Arial Narrow"/>
              <a:buChar char="&gt;"/>
            </a:pPr>
            <a:r>
              <a:rPr b="0" lang="ru-RU" sz="1300" spc="-1" strike="noStrike">
                <a:solidFill>
                  <a:srgbClr val="ffffff"/>
                </a:solidFill>
                <a:latin typeface="Arial Narrow"/>
                <a:ea typeface="DejaVu Sans"/>
              </a:rPr>
              <a:t>Ежегодный туристический поток: ХХХ млн чел.</a:t>
            </a:r>
            <a:endParaRPr b="0" lang="ru-RU" sz="1300" spc="-1" strike="noStrike">
              <a:latin typeface="Arial"/>
            </a:endParaRPr>
          </a:p>
          <a:p>
            <a:pPr lvl="1" marL="164520" indent="-163800">
              <a:lnSpc>
                <a:spcPct val="90000"/>
              </a:lnSpc>
              <a:spcBef>
                <a:spcPts val="400"/>
              </a:spcBef>
              <a:buClr>
                <a:srgbClr val="ffffff"/>
              </a:buClr>
              <a:buFont typeface="Arial Narrow"/>
              <a:buChar char="&gt;"/>
            </a:pPr>
            <a:r>
              <a:rPr b="0" lang="ru-RU" sz="1300" spc="-1" strike="noStrike">
                <a:solidFill>
                  <a:srgbClr val="ffffff"/>
                </a:solidFill>
                <a:latin typeface="Arial Narrow"/>
                <a:ea typeface="DejaVu Sans"/>
              </a:rPr>
              <a:t>Среднее количество туродней на одну поездку</a:t>
            </a:r>
            <a:endParaRPr b="0" lang="ru-RU" sz="1300" spc="-1" strike="noStrike">
              <a:latin typeface="Arial"/>
            </a:endParaRPr>
          </a:p>
          <a:p>
            <a:pPr lvl="1" marL="164520" indent="-163800">
              <a:lnSpc>
                <a:spcPct val="90000"/>
              </a:lnSpc>
              <a:spcBef>
                <a:spcPts val="400"/>
              </a:spcBef>
              <a:buClr>
                <a:srgbClr val="ffffff"/>
              </a:buClr>
              <a:buFont typeface="Arial Narrow"/>
              <a:buChar char="&gt;"/>
            </a:pPr>
            <a:r>
              <a:rPr b="0" lang="ru-RU" sz="1300" spc="-1" strike="noStrike">
                <a:solidFill>
                  <a:srgbClr val="ffffff"/>
                </a:solidFill>
                <a:latin typeface="Arial Narrow"/>
                <a:ea typeface="DejaVu Sans"/>
              </a:rPr>
              <a:t>Общий номерной фонд (ед.)</a:t>
            </a:r>
            <a:endParaRPr b="0" lang="ru-RU" sz="1300" spc="-1" strike="noStrike">
              <a:latin typeface="Arial"/>
            </a:endParaRPr>
          </a:p>
          <a:p>
            <a:pPr lvl="1" marL="164520" indent="-163800">
              <a:lnSpc>
                <a:spcPct val="90000"/>
              </a:lnSpc>
              <a:spcBef>
                <a:spcPts val="400"/>
              </a:spcBef>
              <a:buClr>
                <a:srgbClr val="ffffff"/>
              </a:buClr>
              <a:buFont typeface="Arial Narrow"/>
              <a:buChar char="&gt;"/>
            </a:pPr>
            <a:r>
              <a:rPr b="0" lang="ru-RU" sz="1300" spc="-1" strike="noStrike">
                <a:solidFill>
                  <a:srgbClr val="ffffff"/>
                </a:solidFill>
                <a:latin typeface="Arial Narrow"/>
                <a:ea typeface="DejaVu Sans"/>
              </a:rPr>
              <a:t>Единовременная емкость объекта (ед.)</a:t>
            </a:r>
            <a:endParaRPr b="0" lang="ru-RU" sz="1300" spc="-1" strike="noStrike">
              <a:latin typeface="Arial"/>
            </a:endParaRPr>
          </a:p>
          <a:p>
            <a:pPr lvl="1" marL="164520" indent="-163800">
              <a:lnSpc>
                <a:spcPct val="90000"/>
              </a:lnSpc>
              <a:spcBef>
                <a:spcPts val="400"/>
              </a:spcBef>
              <a:buClr>
                <a:srgbClr val="ffffff"/>
              </a:buClr>
              <a:buFont typeface="Arial Narrow"/>
              <a:buChar char="&gt;"/>
            </a:pPr>
            <a:r>
              <a:rPr b="0" lang="ru-RU" sz="1300" spc="-1" strike="noStrike">
                <a:solidFill>
                  <a:srgbClr val="ffffff"/>
                </a:solidFill>
                <a:latin typeface="Arial Narrow"/>
                <a:ea typeface="DejaVu Sans"/>
              </a:rPr>
              <a:t>Средние расходы туристов за поездку</a:t>
            </a:r>
            <a:endParaRPr b="0" lang="ru-RU" sz="1300" spc="-1" strike="noStrike">
              <a:latin typeface="Arial"/>
            </a:endParaRPr>
          </a:p>
        </p:txBody>
      </p:sp>
      <p:pic>
        <p:nvPicPr>
          <p:cNvPr id="285" name="Рисунок 291" descr=""/>
          <p:cNvPicPr/>
          <p:nvPr/>
        </p:nvPicPr>
        <p:blipFill>
          <a:blip r:embed="rId1"/>
          <a:stretch/>
        </p:blipFill>
        <p:spPr>
          <a:xfrm>
            <a:off x="360" y="0"/>
            <a:ext cx="360" cy="3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CustomShape 1" hidden="1"/>
          <p:cNvSpPr/>
          <p:nvPr/>
        </p:nvSpPr>
        <p:spPr>
          <a:xfrm>
            <a:off x="0" y="0"/>
            <a:ext cx="158040" cy="15804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87" name="CustomShape 2"/>
          <p:cNvSpPr/>
          <p:nvPr/>
        </p:nvSpPr>
        <p:spPr>
          <a:xfrm>
            <a:off x="738000" y="720000"/>
            <a:ext cx="8535240" cy="747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Autofit/>
          </a:bodyPr>
          <a:p>
            <a:pPr>
              <a:lnSpc>
                <a:spcPct val="90000"/>
              </a:lnSpc>
            </a:pPr>
            <a:r>
              <a:rPr b="0" lang="ru-RU" sz="2700" spc="-1" strike="noStrike">
                <a:solidFill>
                  <a:srgbClr val="000000"/>
                </a:solidFill>
                <a:latin typeface="Arial Narrow"/>
                <a:ea typeface="DejaVu Sans"/>
              </a:rPr>
              <a:t>В целевой аудитории выделяется ХХ ключевых сегментов туристов, наиболее привлекательным является ХХ</a:t>
            </a:r>
            <a:endParaRPr b="0" lang="ru-RU" sz="2700" spc="-1" strike="noStrike">
              <a:latin typeface="Arial"/>
            </a:endParaRPr>
          </a:p>
        </p:txBody>
      </p:sp>
      <p:sp>
        <p:nvSpPr>
          <p:cNvPr id="288" name="CustomShape 3"/>
          <p:cNvSpPr/>
          <p:nvPr/>
        </p:nvSpPr>
        <p:spPr>
          <a:xfrm>
            <a:off x="736560" y="222120"/>
            <a:ext cx="273600" cy="273600"/>
          </a:xfrm>
          <a:prstGeom prst="rect">
            <a:avLst/>
          </a:prstGeom>
          <a:solidFill>
            <a:schemeClr val="accent3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noAutofit/>
          </a:bodyPr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ffffff"/>
                </a:solidFill>
                <a:latin typeface="Arial Narrow"/>
                <a:ea typeface="DejaVu Sans"/>
              </a:rPr>
              <a:t>2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289" name="CustomShape 4"/>
          <p:cNvSpPr/>
          <p:nvPr/>
        </p:nvSpPr>
        <p:spPr>
          <a:xfrm>
            <a:off x="1117440" y="260640"/>
            <a:ext cx="3749760" cy="1785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Целевая аудитория курорта </a:t>
            </a:r>
            <a:r>
              <a:rPr b="0" lang="en-US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| </a:t>
            </a:r>
            <a:r>
              <a:rPr b="0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Портрет целевой аудитории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290" name="CustomShape 5"/>
          <p:cNvSpPr/>
          <p:nvPr/>
        </p:nvSpPr>
        <p:spPr>
          <a:xfrm>
            <a:off x="743400" y="6710760"/>
            <a:ext cx="593640" cy="1231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b">
            <a:spAutoFit/>
          </a:bodyPr>
          <a:p>
            <a:pPr>
              <a:lnSpc>
                <a:spcPct val="90000"/>
              </a:lnSpc>
            </a:pPr>
            <a:r>
              <a:rPr b="0" lang="ru-RU" sz="900" spc="-1" strike="noStrike">
                <a:solidFill>
                  <a:srgbClr val="000000"/>
                </a:solidFill>
                <a:latin typeface="Arial Narrow"/>
                <a:ea typeface="DejaVu Sans"/>
              </a:rPr>
              <a:t>Источник</a:t>
            </a:r>
            <a:r>
              <a:rPr b="0" lang="en-US" sz="900" spc="-1" strike="noStrike">
                <a:solidFill>
                  <a:srgbClr val="000000"/>
                </a:solidFill>
                <a:latin typeface="Arial Narrow"/>
                <a:ea typeface="DejaVu Sans"/>
              </a:rPr>
              <a:t>: xxx</a:t>
            </a:r>
            <a:endParaRPr b="0" lang="ru-RU" sz="900" spc="-1" strike="noStrike">
              <a:latin typeface="Arial"/>
            </a:endParaRPr>
          </a:p>
        </p:txBody>
      </p:sp>
      <p:sp>
        <p:nvSpPr>
          <p:cNvPr id="291" name="CustomShape 6"/>
          <p:cNvSpPr/>
          <p:nvPr/>
        </p:nvSpPr>
        <p:spPr>
          <a:xfrm>
            <a:off x="738000" y="6162480"/>
            <a:ext cx="8535240" cy="4726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72000" rIns="72000" tIns="72000" bIns="72000">
            <a:noAutofit/>
          </a:bodyPr>
          <a:p>
            <a:pPr>
              <a:lnSpc>
                <a:spcPct val="90000"/>
              </a:lnSpc>
              <a:spcBef>
                <a:spcPts val="201"/>
              </a:spcBef>
            </a:pPr>
            <a:r>
              <a:rPr b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Используемые материалы требований к мастер-плану: </a:t>
            </a: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анализ целевой аудитории (5.1)</a:t>
            </a:r>
            <a:endParaRPr b="0" lang="ru-RU" sz="1300" spc="-1" strike="noStrike">
              <a:latin typeface="Arial"/>
            </a:endParaRPr>
          </a:p>
        </p:txBody>
      </p:sp>
      <p:grpSp>
        <p:nvGrpSpPr>
          <p:cNvPr id="292" name="Group 7"/>
          <p:cNvGrpSpPr/>
          <p:nvPr/>
        </p:nvGrpSpPr>
        <p:grpSpPr>
          <a:xfrm>
            <a:off x="2441160" y="1719000"/>
            <a:ext cx="1224000" cy="306000"/>
            <a:chOff x="2441160" y="1719000"/>
            <a:chExt cx="1224000" cy="306000"/>
          </a:xfrm>
        </p:grpSpPr>
        <p:sp>
          <p:nvSpPr>
            <p:cNvPr id="293" name="CustomShape 8"/>
            <p:cNvSpPr/>
            <p:nvPr/>
          </p:nvSpPr>
          <p:spPr>
            <a:xfrm>
              <a:off x="2441880" y="1719000"/>
              <a:ext cx="1223280" cy="30528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72000" anchor="b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7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Сегмент 1</a:t>
              </a:r>
              <a:endParaRPr b="0" lang="ru-RU" sz="1700" spc="-1" strike="noStrike">
                <a:latin typeface="Arial"/>
              </a:endParaRPr>
            </a:p>
          </p:txBody>
        </p:sp>
        <p:sp>
          <p:nvSpPr>
            <p:cNvPr id="294" name="Line 9"/>
            <p:cNvSpPr/>
            <p:nvPr/>
          </p:nvSpPr>
          <p:spPr>
            <a:xfrm>
              <a:off x="2441160" y="2025000"/>
              <a:ext cx="1224000" cy="0"/>
            </a:xfrm>
            <a:prstGeom prst="line">
              <a:avLst/>
            </a:prstGeom>
            <a:ln w="15840"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295" name="Group 10"/>
          <p:cNvGrpSpPr/>
          <p:nvPr/>
        </p:nvGrpSpPr>
        <p:grpSpPr>
          <a:xfrm>
            <a:off x="3843720" y="1719000"/>
            <a:ext cx="1224000" cy="306000"/>
            <a:chOff x="3843720" y="1719000"/>
            <a:chExt cx="1224000" cy="306000"/>
          </a:xfrm>
        </p:grpSpPr>
        <p:sp>
          <p:nvSpPr>
            <p:cNvPr id="296" name="CustomShape 11"/>
            <p:cNvSpPr/>
            <p:nvPr/>
          </p:nvSpPr>
          <p:spPr>
            <a:xfrm>
              <a:off x="3843720" y="1719000"/>
              <a:ext cx="1223280" cy="30528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72000" anchor="b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7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Сегмент 2</a:t>
              </a:r>
              <a:endParaRPr b="0" lang="ru-RU" sz="1700" spc="-1" strike="noStrike">
                <a:latin typeface="Arial"/>
              </a:endParaRPr>
            </a:p>
          </p:txBody>
        </p:sp>
        <p:sp>
          <p:nvSpPr>
            <p:cNvPr id="297" name="Line 12"/>
            <p:cNvSpPr/>
            <p:nvPr/>
          </p:nvSpPr>
          <p:spPr>
            <a:xfrm>
              <a:off x="3843720" y="2025000"/>
              <a:ext cx="1224000" cy="0"/>
            </a:xfrm>
            <a:prstGeom prst="line">
              <a:avLst/>
            </a:prstGeom>
            <a:ln w="15840"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298" name="Group 13"/>
          <p:cNvGrpSpPr/>
          <p:nvPr/>
        </p:nvGrpSpPr>
        <p:grpSpPr>
          <a:xfrm>
            <a:off x="5245920" y="1719000"/>
            <a:ext cx="1224000" cy="306000"/>
            <a:chOff x="5245920" y="1719000"/>
            <a:chExt cx="1224000" cy="306000"/>
          </a:xfrm>
        </p:grpSpPr>
        <p:sp>
          <p:nvSpPr>
            <p:cNvPr id="299" name="CustomShape 14"/>
            <p:cNvSpPr/>
            <p:nvPr/>
          </p:nvSpPr>
          <p:spPr>
            <a:xfrm>
              <a:off x="5245920" y="1719000"/>
              <a:ext cx="1223280" cy="30528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72000" anchor="b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7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Сегмент 3</a:t>
              </a:r>
              <a:endParaRPr b="0" lang="ru-RU" sz="1700" spc="-1" strike="noStrike">
                <a:latin typeface="Arial"/>
              </a:endParaRPr>
            </a:p>
          </p:txBody>
        </p:sp>
        <p:sp>
          <p:nvSpPr>
            <p:cNvPr id="300" name="Line 15"/>
            <p:cNvSpPr/>
            <p:nvPr/>
          </p:nvSpPr>
          <p:spPr>
            <a:xfrm>
              <a:off x="5245920" y="2025000"/>
              <a:ext cx="1224000" cy="0"/>
            </a:xfrm>
            <a:prstGeom prst="line">
              <a:avLst/>
            </a:prstGeom>
            <a:ln w="15840"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301" name="Group 16"/>
          <p:cNvGrpSpPr/>
          <p:nvPr/>
        </p:nvGrpSpPr>
        <p:grpSpPr>
          <a:xfrm>
            <a:off x="6647760" y="1719000"/>
            <a:ext cx="1224000" cy="306000"/>
            <a:chOff x="6647760" y="1719000"/>
            <a:chExt cx="1224000" cy="306000"/>
          </a:xfrm>
        </p:grpSpPr>
        <p:sp>
          <p:nvSpPr>
            <p:cNvPr id="302" name="CustomShape 17"/>
            <p:cNvSpPr/>
            <p:nvPr/>
          </p:nvSpPr>
          <p:spPr>
            <a:xfrm>
              <a:off x="6648120" y="1719000"/>
              <a:ext cx="1223280" cy="30528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72000" anchor="b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7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Сегмент 4</a:t>
              </a:r>
              <a:endParaRPr b="0" lang="ru-RU" sz="1700" spc="-1" strike="noStrike">
                <a:latin typeface="Arial"/>
              </a:endParaRPr>
            </a:p>
          </p:txBody>
        </p:sp>
        <p:sp>
          <p:nvSpPr>
            <p:cNvPr id="303" name="Line 18"/>
            <p:cNvSpPr/>
            <p:nvPr/>
          </p:nvSpPr>
          <p:spPr>
            <a:xfrm>
              <a:off x="6647760" y="2025000"/>
              <a:ext cx="1224000" cy="0"/>
            </a:xfrm>
            <a:prstGeom prst="line">
              <a:avLst/>
            </a:prstGeom>
            <a:ln w="15840"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304" name="Group 19"/>
          <p:cNvGrpSpPr/>
          <p:nvPr/>
        </p:nvGrpSpPr>
        <p:grpSpPr>
          <a:xfrm>
            <a:off x="8049960" y="1719000"/>
            <a:ext cx="1224000" cy="306000"/>
            <a:chOff x="8049960" y="1719000"/>
            <a:chExt cx="1224000" cy="306000"/>
          </a:xfrm>
        </p:grpSpPr>
        <p:sp>
          <p:nvSpPr>
            <p:cNvPr id="305" name="CustomShape 20"/>
            <p:cNvSpPr/>
            <p:nvPr/>
          </p:nvSpPr>
          <p:spPr>
            <a:xfrm>
              <a:off x="8049960" y="1719000"/>
              <a:ext cx="1223280" cy="30528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72000" anchor="b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7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Сегмент ХХ</a:t>
              </a:r>
              <a:endParaRPr b="0" lang="ru-RU" sz="1700" spc="-1" strike="noStrike">
                <a:latin typeface="Arial"/>
              </a:endParaRPr>
            </a:p>
          </p:txBody>
        </p:sp>
        <p:sp>
          <p:nvSpPr>
            <p:cNvPr id="306" name="Line 21"/>
            <p:cNvSpPr/>
            <p:nvPr/>
          </p:nvSpPr>
          <p:spPr>
            <a:xfrm>
              <a:off x="8049960" y="2025000"/>
              <a:ext cx="1224000" cy="0"/>
            </a:xfrm>
            <a:prstGeom prst="line">
              <a:avLst/>
            </a:prstGeom>
            <a:ln w="15840"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307" name="Group 22"/>
          <p:cNvGrpSpPr/>
          <p:nvPr/>
        </p:nvGrpSpPr>
        <p:grpSpPr>
          <a:xfrm>
            <a:off x="2441520" y="4453920"/>
            <a:ext cx="1224000" cy="154800"/>
            <a:chOff x="2441520" y="4453920"/>
            <a:chExt cx="1224000" cy="154800"/>
          </a:xfrm>
        </p:grpSpPr>
        <p:sp>
          <p:nvSpPr>
            <p:cNvPr id="308" name="Line 23"/>
            <p:cNvSpPr/>
            <p:nvPr/>
          </p:nvSpPr>
          <p:spPr>
            <a:xfrm flipH="1">
              <a:off x="2441520" y="4510440"/>
              <a:ext cx="1224000" cy="0"/>
            </a:xfrm>
            <a:prstGeom prst="line">
              <a:avLst/>
            </a:prstGeom>
            <a:ln w="22320"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309" name="CustomShape 24"/>
            <p:cNvSpPr/>
            <p:nvPr/>
          </p:nvSpPr>
          <p:spPr>
            <a:xfrm rot="10800000">
              <a:off x="2873880" y="4453920"/>
              <a:ext cx="361080" cy="154800"/>
            </a:xfrm>
            <a:prstGeom prst="triangle">
              <a:avLst>
                <a:gd name="adj" fmla="val 50000"/>
              </a:avLst>
            </a:prstGeom>
            <a:solidFill>
              <a:schemeClr val="accent6"/>
            </a:solidFill>
            <a:ln w="22320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310" name="Group 25"/>
          <p:cNvGrpSpPr/>
          <p:nvPr/>
        </p:nvGrpSpPr>
        <p:grpSpPr>
          <a:xfrm>
            <a:off x="3843720" y="4453920"/>
            <a:ext cx="1224000" cy="154800"/>
            <a:chOff x="3843720" y="4453920"/>
            <a:chExt cx="1224000" cy="154800"/>
          </a:xfrm>
        </p:grpSpPr>
        <p:sp>
          <p:nvSpPr>
            <p:cNvPr id="311" name="Line 26"/>
            <p:cNvSpPr/>
            <p:nvPr/>
          </p:nvSpPr>
          <p:spPr>
            <a:xfrm flipH="1">
              <a:off x="3843720" y="4510440"/>
              <a:ext cx="1224000" cy="0"/>
            </a:xfrm>
            <a:prstGeom prst="line">
              <a:avLst/>
            </a:prstGeom>
            <a:ln w="22320"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312" name="CustomShape 27"/>
            <p:cNvSpPr/>
            <p:nvPr/>
          </p:nvSpPr>
          <p:spPr>
            <a:xfrm rot="10800000">
              <a:off x="4275720" y="4453920"/>
              <a:ext cx="361080" cy="154800"/>
            </a:xfrm>
            <a:prstGeom prst="triangle">
              <a:avLst>
                <a:gd name="adj" fmla="val 50000"/>
              </a:avLst>
            </a:prstGeom>
            <a:solidFill>
              <a:schemeClr val="accent6"/>
            </a:solidFill>
            <a:ln w="22320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313" name="Group 28"/>
          <p:cNvGrpSpPr/>
          <p:nvPr/>
        </p:nvGrpSpPr>
        <p:grpSpPr>
          <a:xfrm>
            <a:off x="5245920" y="4453920"/>
            <a:ext cx="1224000" cy="154800"/>
            <a:chOff x="5245920" y="4453920"/>
            <a:chExt cx="1224000" cy="154800"/>
          </a:xfrm>
        </p:grpSpPr>
        <p:sp>
          <p:nvSpPr>
            <p:cNvPr id="314" name="Line 29"/>
            <p:cNvSpPr/>
            <p:nvPr/>
          </p:nvSpPr>
          <p:spPr>
            <a:xfrm flipH="1">
              <a:off x="5245920" y="4510440"/>
              <a:ext cx="1224000" cy="0"/>
            </a:xfrm>
            <a:prstGeom prst="line">
              <a:avLst/>
            </a:prstGeom>
            <a:ln w="22320"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315" name="CustomShape 30"/>
            <p:cNvSpPr/>
            <p:nvPr/>
          </p:nvSpPr>
          <p:spPr>
            <a:xfrm rot="10800000">
              <a:off x="5677920" y="4453920"/>
              <a:ext cx="361080" cy="154800"/>
            </a:xfrm>
            <a:prstGeom prst="triangle">
              <a:avLst>
                <a:gd name="adj" fmla="val 50000"/>
              </a:avLst>
            </a:prstGeom>
            <a:solidFill>
              <a:schemeClr val="accent6"/>
            </a:solidFill>
            <a:ln w="22320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316" name="Group 31"/>
          <p:cNvGrpSpPr/>
          <p:nvPr/>
        </p:nvGrpSpPr>
        <p:grpSpPr>
          <a:xfrm>
            <a:off x="6647760" y="4453920"/>
            <a:ext cx="1224000" cy="154800"/>
            <a:chOff x="6647760" y="4453920"/>
            <a:chExt cx="1224000" cy="154800"/>
          </a:xfrm>
        </p:grpSpPr>
        <p:sp>
          <p:nvSpPr>
            <p:cNvPr id="317" name="Line 32"/>
            <p:cNvSpPr/>
            <p:nvPr/>
          </p:nvSpPr>
          <p:spPr>
            <a:xfrm flipH="1">
              <a:off x="6647760" y="4510440"/>
              <a:ext cx="1224000" cy="0"/>
            </a:xfrm>
            <a:prstGeom prst="line">
              <a:avLst/>
            </a:prstGeom>
            <a:ln w="22320"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318" name="CustomShape 33"/>
            <p:cNvSpPr/>
            <p:nvPr/>
          </p:nvSpPr>
          <p:spPr>
            <a:xfrm rot="10800000">
              <a:off x="7079760" y="4453920"/>
              <a:ext cx="361080" cy="154800"/>
            </a:xfrm>
            <a:prstGeom prst="triangle">
              <a:avLst>
                <a:gd name="adj" fmla="val 50000"/>
              </a:avLst>
            </a:prstGeom>
            <a:solidFill>
              <a:schemeClr val="accent6"/>
            </a:solidFill>
            <a:ln w="22320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319" name="Group 34"/>
          <p:cNvGrpSpPr/>
          <p:nvPr/>
        </p:nvGrpSpPr>
        <p:grpSpPr>
          <a:xfrm>
            <a:off x="8049960" y="4453920"/>
            <a:ext cx="1224000" cy="154800"/>
            <a:chOff x="8049960" y="4453920"/>
            <a:chExt cx="1224000" cy="154800"/>
          </a:xfrm>
        </p:grpSpPr>
        <p:sp>
          <p:nvSpPr>
            <p:cNvPr id="320" name="Line 35"/>
            <p:cNvSpPr/>
            <p:nvPr/>
          </p:nvSpPr>
          <p:spPr>
            <a:xfrm flipH="1">
              <a:off x="8049960" y="4510440"/>
              <a:ext cx="1224000" cy="0"/>
            </a:xfrm>
            <a:prstGeom prst="line">
              <a:avLst/>
            </a:prstGeom>
            <a:ln w="22320"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321" name="CustomShape 36"/>
            <p:cNvSpPr/>
            <p:nvPr/>
          </p:nvSpPr>
          <p:spPr>
            <a:xfrm rot="10800000">
              <a:off x="8481960" y="4453920"/>
              <a:ext cx="361080" cy="154800"/>
            </a:xfrm>
            <a:prstGeom prst="triangle">
              <a:avLst>
                <a:gd name="adj" fmla="val 50000"/>
              </a:avLst>
            </a:prstGeom>
            <a:solidFill>
              <a:schemeClr val="accent6"/>
            </a:solidFill>
            <a:ln w="22320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322" name="Group 37"/>
          <p:cNvGrpSpPr/>
          <p:nvPr/>
        </p:nvGrpSpPr>
        <p:grpSpPr>
          <a:xfrm>
            <a:off x="738000" y="2164320"/>
            <a:ext cx="8571600" cy="712800"/>
            <a:chOff x="738000" y="2164320"/>
            <a:chExt cx="8571600" cy="712800"/>
          </a:xfrm>
        </p:grpSpPr>
        <p:sp>
          <p:nvSpPr>
            <p:cNvPr id="323" name="CustomShape 38"/>
            <p:cNvSpPr/>
            <p:nvPr/>
          </p:nvSpPr>
          <p:spPr>
            <a:xfrm>
              <a:off x="738000" y="2166120"/>
              <a:ext cx="1223280" cy="2052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 anchor="b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500" spc="-1" strike="noStrike">
                  <a:solidFill>
                    <a:srgbClr val="156c9c"/>
                  </a:solidFill>
                  <a:latin typeface="Arial Narrow"/>
                  <a:ea typeface="DejaVu Sans"/>
                </a:rPr>
                <a:t>Описание</a:t>
              </a:r>
              <a:endParaRPr b="0" lang="ru-RU" sz="1500" spc="-1" strike="noStrike">
                <a:latin typeface="Arial"/>
              </a:endParaRPr>
            </a:p>
          </p:txBody>
        </p:sp>
        <p:sp>
          <p:nvSpPr>
            <p:cNvPr id="324" name="CustomShape 39"/>
            <p:cNvSpPr/>
            <p:nvPr/>
          </p:nvSpPr>
          <p:spPr>
            <a:xfrm>
              <a:off x="2441880" y="2164320"/>
              <a:ext cx="1259640" cy="7128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799"/>
                </a:spcBef>
              </a:pPr>
              <a:r>
                <a:rPr b="0" lang="en-US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Lorem ipsum dolor sit amet,</a:t>
              </a:r>
              <a:r>
                <a:rPr b="0" lang="ru-RU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 </a:t>
              </a:r>
              <a:r>
                <a:rPr b="0" lang="en-US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consectetur adipiscing elit, sed do eiusmod</a:t>
              </a:r>
              <a:endParaRPr b="0" lang="ru-RU" sz="1300" spc="-1" strike="noStrike">
                <a:latin typeface="Arial"/>
              </a:endParaRPr>
            </a:p>
          </p:txBody>
        </p:sp>
        <p:sp>
          <p:nvSpPr>
            <p:cNvPr id="325" name="CustomShape 40"/>
            <p:cNvSpPr/>
            <p:nvPr/>
          </p:nvSpPr>
          <p:spPr>
            <a:xfrm>
              <a:off x="3843720" y="2164320"/>
              <a:ext cx="1259640" cy="7128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799"/>
                </a:spcBef>
              </a:pPr>
              <a:r>
                <a:rPr b="0" lang="en-US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Lorem ipsum dolor sit amet,</a:t>
              </a:r>
              <a:r>
                <a:rPr b="0" lang="ru-RU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 </a:t>
              </a:r>
              <a:r>
                <a:rPr b="0" lang="en-US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consectetur adipiscing elit, sed do eiusmod</a:t>
              </a:r>
              <a:endParaRPr b="0" lang="ru-RU" sz="1300" spc="-1" strike="noStrike">
                <a:latin typeface="Arial"/>
              </a:endParaRPr>
            </a:p>
          </p:txBody>
        </p:sp>
        <p:sp>
          <p:nvSpPr>
            <p:cNvPr id="326" name="CustomShape 41"/>
            <p:cNvSpPr/>
            <p:nvPr/>
          </p:nvSpPr>
          <p:spPr>
            <a:xfrm>
              <a:off x="5245920" y="2164320"/>
              <a:ext cx="1259640" cy="7128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799"/>
                </a:spcBef>
              </a:pPr>
              <a:r>
                <a:rPr b="0" lang="en-US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Lorem ipsum dolor sit amet,</a:t>
              </a:r>
              <a:r>
                <a:rPr b="0" lang="ru-RU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 </a:t>
              </a:r>
              <a:r>
                <a:rPr b="0" lang="en-US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consectetur adipiscing elit, sed do eiusmod</a:t>
              </a:r>
              <a:endParaRPr b="0" lang="ru-RU" sz="1300" spc="-1" strike="noStrike">
                <a:latin typeface="Arial"/>
              </a:endParaRPr>
            </a:p>
          </p:txBody>
        </p:sp>
        <p:sp>
          <p:nvSpPr>
            <p:cNvPr id="327" name="CustomShape 42"/>
            <p:cNvSpPr/>
            <p:nvPr/>
          </p:nvSpPr>
          <p:spPr>
            <a:xfrm>
              <a:off x="6648120" y="2164320"/>
              <a:ext cx="1259640" cy="7128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799"/>
                </a:spcBef>
              </a:pPr>
              <a:r>
                <a:rPr b="0" lang="en-US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Lorem ipsum dolor sit amet,</a:t>
              </a:r>
              <a:r>
                <a:rPr b="0" lang="ru-RU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 </a:t>
              </a:r>
              <a:r>
                <a:rPr b="0" lang="en-US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consectetur adipiscing elit, sed do eiusmod</a:t>
              </a:r>
              <a:endParaRPr b="0" lang="ru-RU" sz="1300" spc="-1" strike="noStrike">
                <a:latin typeface="Arial"/>
              </a:endParaRPr>
            </a:p>
          </p:txBody>
        </p:sp>
        <p:sp>
          <p:nvSpPr>
            <p:cNvPr id="328" name="CustomShape 43"/>
            <p:cNvSpPr/>
            <p:nvPr/>
          </p:nvSpPr>
          <p:spPr>
            <a:xfrm>
              <a:off x="8049960" y="2164320"/>
              <a:ext cx="1259640" cy="7128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799"/>
                </a:spcBef>
              </a:pPr>
              <a:r>
                <a:rPr b="0" lang="en-US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Lorem ipsum dolor sit amet,</a:t>
              </a:r>
              <a:r>
                <a:rPr b="0" lang="ru-RU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 </a:t>
              </a:r>
              <a:r>
                <a:rPr b="0" lang="en-US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consectetur adipiscing elit, sed do eiusmod</a:t>
              </a:r>
              <a:endParaRPr b="0" lang="ru-RU" sz="1300" spc="-1" strike="noStrike">
                <a:latin typeface="Arial"/>
              </a:endParaRPr>
            </a:p>
          </p:txBody>
        </p:sp>
      </p:grpSp>
      <p:sp>
        <p:nvSpPr>
          <p:cNvPr id="329" name="CustomShape 44"/>
          <p:cNvSpPr/>
          <p:nvPr/>
        </p:nvSpPr>
        <p:spPr>
          <a:xfrm>
            <a:off x="738000" y="3024000"/>
            <a:ext cx="1223280" cy="12754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500" spc="-1" strike="noStrike">
                <a:solidFill>
                  <a:srgbClr val="156c9c"/>
                </a:solidFill>
                <a:latin typeface="Arial Narrow"/>
                <a:ea typeface="DejaVu Sans"/>
              </a:rPr>
              <a:t>Ключевые характеристики</a:t>
            </a:r>
            <a:endParaRPr b="0" lang="ru-RU" sz="1500" spc="-1" strike="noStrike">
              <a:latin typeface="Arial"/>
            </a:endParaRPr>
          </a:p>
          <a:p>
            <a:pPr lvl="1" marL="164520" indent="-163800">
              <a:lnSpc>
                <a:spcPct val="90000"/>
              </a:lnSpc>
              <a:spcBef>
                <a:spcPts val="400"/>
              </a:spcBef>
              <a:buClr>
                <a:srgbClr val="000000"/>
              </a:buClr>
              <a:buFont typeface="Arial Narrow"/>
              <a:buChar char="&gt;"/>
            </a:pPr>
            <a:r>
              <a:rPr b="0" lang="en-US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Lorem ipsum </a:t>
            </a:r>
            <a:endParaRPr b="0" lang="ru-RU" sz="1300" spc="-1" strike="noStrike">
              <a:latin typeface="Arial"/>
            </a:endParaRPr>
          </a:p>
          <a:p>
            <a:pPr lvl="1" marL="164520" indent="-163800">
              <a:lnSpc>
                <a:spcPct val="90000"/>
              </a:lnSpc>
              <a:spcBef>
                <a:spcPts val="400"/>
              </a:spcBef>
              <a:buClr>
                <a:srgbClr val="000000"/>
              </a:buClr>
              <a:buFont typeface="Arial Narrow"/>
              <a:buChar char="&gt;"/>
            </a:pPr>
            <a:r>
              <a:rPr b="0" lang="en-US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dolor sit amet</a:t>
            </a:r>
            <a:endParaRPr b="0" lang="ru-RU" sz="1300" spc="-1" strike="noStrike">
              <a:latin typeface="Arial"/>
            </a:endParaRPr>
          </a:p>
          <a:p>
            <a:pPr lvl="1" marL="164520" indent="-163800">
              <a:lnSpc>
                <a:spcPct val="90000"/>
              </a:lnSpc>
              <a:spcBef>
                <a:spcPts val="400"/>
              </a:spcBef>
              <a:buClr>
                <a:srgbClr val="000000"/>
              </a:buClr>
              <a:buFont typeface="Arial Narrow"/>
              <a:buChar char="&gt;"/>
            </a:pPr>
            <a:r>
              <a:rPr b="0" lang="en-US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consectetur adipiscing elit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330" name="CustomShape 45"/>
          <p:cNvSpPr/>
          <p:nvPr/>
        </p:nvSpPr>
        <p:spPr>
          <a:xfrm>
            <a:off x="2441880" y="3502080"/>
            <a:ext cx="1259640" cy="7128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799"/>
              </a:spcBef>
            </a:pPr>
            <a:r>
              <a:rPr b="0" lang="en-US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Lorem ipsum dolor sit amet,</a:t>
            </a: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 </a:t>
            </a:r>
            <a:r>
              <a:rPr b="0" lang="en-US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consectetur adipiscing elit, sed do eiusmod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331" name="CustomShape 46"/>
          <p:cNvSpPr/>
          <p:nvPr/>
        </p:nvSpPr>
        <p:spPr>
          <a:xfrm>
            <a:off x="3843720" y="3502080"/>
            <a:ext cx="1259640" cy="7128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799"/>
              </a:spcBef>
            </a:pPr>
            <a:r>
              <a:rPr b="0" lang="en-US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Lorem ipsum dolor sit amet,</a:t>
            </a: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 </a:t>
            </a:r>
            <a:r>
              <a:rPr b="0" lang="en-US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consectetur adipiscing elit, sed do eiusmod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332" name="CustomShape 47"/>
          <p:cNvSpPr/>
          <p:nvPr/>
        </p:nvSpPr>
        <p:spPr>
          <a:xfrm>
            <a:off x="5245920" y="3502080"/>
            <a:ext cx="1259640" cy="7128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799"/>
              </a:spcBef>
            </a:pPr>
            <a:r>
              <a:rPr b="0" lang="en-US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Lorem ipsum dolor sit amet,</a:t>
            </a: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 </a:t>
            </a:r>
            <a:r>
              <a:rPr b="0" lang="en-US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consectetur adipiscing elit, sed do eiusmod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333" name="CustomShape 48"/>
          <p:cNvSpPr/>
          <p:nvPr/>
        </p:nvSpPr>
        <p:spPr>
          <a:xfrm>
            <a:off x="6648120" y="3502080"/>
            <a:ext cx="1259640" cy="7128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799"/>
              </a:spcBef>
            </a:pPr>
            <a:r>
              <a:rPr b="0" lang="en-US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Lorem ipsum dolor sit amet,</a:t>
            </a: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 </a:t>
            </a:r>
            <a:r>
              <a:rPr b="0" lang="en-US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consectetur adipiscing elit, sed do eiusmod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334" name="CustomShape 49"/>
          <p:cNvSpPr/>
          <p:nvPr/>
        </p:nvSpPr>
        <p:spPr>
          <a:xfrm>
            <a:off x="8049960" y="3502080"/>
            <a:ext cx="1259640" cy="7128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799"/>
              </a:spcBef>
            </a:pPr>
            <a:r>
              <a:rPr b="0" lang="en-US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Lorem ipsum dolor sit amet,</a:t>
            </a: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 </a:t>
            </a:r>
            <a:r>
              <a:rPr b="0" lang="en-US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consectetur adipiscing elit, sed do eiusmod</a:t>
            </a:r>
            <a:endParaRPr b="0" lang="ru-RU" sz="1300" spc="-1" strike="noStrike">
              <a:latin typeface="Arial"/>
            </a:endParaRPr>
          </a:p>
        </p:txBody>
      </p:sp>
      <p:grpSp>
        <p:nvGrpSpPr>
          <p:cNvPr id="335" name="Group 50"/>
          <p:cNvGrpSpPr/>
          <p:nvPr/>
        </p:nvGrpSpPr>
        <p:grpSpPr>
          <a:xfrm>
            <a:off x="738000" y="4748040"/>
            <a:ext cx="8571600" cy="712800"/>
            <a:chOff x="738000" y="4748040"/>
            <a:chExt cx="8571600" cy="712800"/>
          </a:xfrm>
        </p:grpSpPr>
        <p:sp>
          <p:nvSpPr>
            <p:cNvPr id="336" name="CustomShape 51"/>
            <p:cNvSpPr/>
            <p:nvPr/>
          </p:nvSpPr>
          <p:spPr>
            <a:xfrm>
              <a:off x="738000" y="4748040"/>
              <a:ext cx="1223280" cy="4104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500" spc="-1" strike="noStrike">
                  <a:solidFill>
                    <a:srgbClr val="156c9c"/>
                  </a:solidFill>
                  <a:latin typeface="Arial Narrow"/>
                  <a:ea typeface="DejaVu Sans"/>
                </a:rPr>
                <a:t>Ценностное предложение</a:t>
              </a:r>
              <a:endParaRPr b="0" lang="ru-RU" sz="1500" spc="-1" strike="noStrike">
                <a:latin typeface="Arial"/>
              </a:endParaRPr>
            </a:p>
          </p:txBody>
        </p:sp>
        <p:sp>
          <p:nvSpPr>
            <p:cNvPr id="337" name="CustomShape 52"/>
            <p:cNvSpPr/>
            <p:nvPr/>
          </p:nvSpPr>
          <p:spPr>
            <a:xfrm>
              <a:off x="2423880" y="4748040"/>
              <a:ext cx="1259640" cy="7128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799"/>
                </a:spcBef>
              </a:pPr>
              <a:r>
                <a:rPr b="0" lang="en-US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Lorem ipsum dolor sit amet,</a:t>
              </a:r>
              <a:r>
                <a:rPr b="0" lang="ru-RU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 </a:t>
              </a:r>
              <a:r>
                <a:rPr b="0" lang="en-US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consectetur adipiscing elit, sed do eiusmod</a:t>
              </a:r>
              <a:endParaRPr b="0" lang="ru-RU" sz="1300" spc="-1" strike="noStrike">
                <a:latin typeface="Arial"/>
              </a:endParaRPr>
            </a:p>
          </p:txBody>
        </p:sp>
        <p:sp>
          <p:nvSpPr>
            <p:cNvPr id="338" name="CustomShape 53"/>
            <p:cNvSpPr/>
            <p:nvPr/>
          </p:nvSpPr>
          <p:spPr>
            <a:xfrm>
              <a:off x="3830400" y="4748040"/>
              <a:ext cx="1259640" cy="7128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799"/>
                </a:spcBef>
              </a:pPr>
              <a:r>
                <a:rPr b="0" lang="en-US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Lorem ipsum dolor sit amet,</a:t>
              </a:r>
              <a:r>
                <a:rPr b="0" lang="ru-RU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 </a:t>
              </a:r>
              <a:r>
                <a:rPr b="0" lang="en-US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consectetur adipiscing elit, sed do eiusmod</a:t>
              </a:r>
              <a:endParaRPr b="0" lang="ru-RU" sz="1300" spc="-1" strike="noStrike">
                <a:latin typeface="Arial"/>
              </a:endParaRPr>
            </a:p>
          </p:txBody>
        </p:sp>
        <p:sp>
          <p:nvSpPr>
            <p:cNvPr id="339" name="CustomShape 54"/>
            <p:cNvSpPr/>
            <p:nvPr/>
          </p:nvSpPr>
          <p:spPr>
            <a:xfrm>
              <a:off x="5236920" y="4748040"/>
              <a:ext cx="1259640" cy="7128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799"/>
                </a:spcBef>
              </a:pPr>
              <a:r>
                <a:rPr b="0" lang="en-US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Lorem ipsum dolor sit amet,</a:t>
              </a:r>
              <a:r>
                <a:rPr b="0" lang="ru-RU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 </a:t>
              </a:r>
              <a:r>
                <a:rPr b="0" lang="en-US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consectetur adipiscing elit, sed do eiusmod</a:t>
              </a:r>
              <a:endParaRPr b="0" lang="ru-RU" sz="1300" spc="-1" strike="noStrike">
                <a:latin typeface="Arial"/>
              </a:endParaRPr>
            </a:p>
          </p:txBody>
        </p:sp>
        <p:sp>
          <p:nvSpPr>
            <p:cNvPr id="340" name="CustomShape 55"/>
            <p:cNvSpPr/>
            <p:nvPr/>
          </p:nvSpPr>
          <p:spPr>
            <a:xfrm>
              <a:off x="6643440" y="4748040"/>
              <a:ext cx="1259640" cy="7128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799"/>
                </a:spcBef>
              </a:pPr>
              <a:r>
                <a:rPr b="0" lang="en-US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Lorem ipsum dolor sit amet,</a:t>
              </a:r>
              <a:r>
                <a:rPr b="0" lang="ru-RU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 </a:t>
              </a:r>
              <a:r>
                <a:rPr b="0" lang="en-US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consectetur adipiscing elit, sed do eiusmod</a:t>
              </a:r>
              <a:endParaRPr b="0" lang="ru-RU" sz="1300" spc="-1" strike="noStrike">
                <a:latin typeface="Arial"/>
              </a:endParaRPr>
            </a:p>
          </p:txBody>
        </p:sp>
        <p:sp>
          <p:nvSpPr>
            <p:cNvPr id="341" name="CustomShape 56"/>
            <p:cNvSpPr/>
            <p:nvPr/>
          </p:nvSpPr>
          <p:spPr>
            <a:xfrm>
              <a:off x="8049960" y="4748040"/>
              <a:ext cx="1259640" cy="7128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799"/>
                </a:spcBef>
              </a:pPr>
              <a:r>
                <a:rPr b="0" lang="en-US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Lorem ipsum dolor sit amet,</a:t>
              </a:r>
              <a:r>
                <a:rPr b="0" lang="ru-RU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 </a:t>
              </a:r>
              <a:r>
                <a:rPr b="0" lang="en-US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consectetur adipiscing elit, sed do eiusmod</a:t>
              </a:r>
              <a:endParaRPr b="0" lang="ru-RU" sz="1300" spc="-1" strike="noStrike">
                <a:latin typeface="Arial"/>
              </a:endParaRPr>
            </a:p>
          </p:txBody>
        </p:sp>
      </p:grpSp>
      <p:grpSp>
        <p:nvGrpSpPr>
          <p:cNvPr id="342" name="Group 57"/>
          <p:cNvGrpSpPr/>
          <p:nvPr/>
        </p:nvGrpSpPr>
        <p:grpSpPr>
          <a:xfrm>
            <a:off x="738000" y="5607720"/>
            <a:ext cx="8571600" cy="410400"/>
            <a:chOff x="738000" y="5607720"/>
            <a:chExt cx="8571600" cy="410400"/>
          </a:xfrm>
        </p:grpSpPr>
        <p:sp>
          <p:nvSpPr>
            <p:cNvPr id="343" name="CustomShape 58"/>
            <p:cNvSpPr/>
            <p:nvPr/>
          </p:nvSpPr>
          <p:spPr>
            <a:xfrm>
              <a:off x="738000" y="5607720"/>
              <a:ext cx="1223280" cy="4104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500" spc="-1" strike="noStrike">
                  <a:solidFill>
                    <a:srgbClr val="156c9c"/>
                  </a:solidFill>
                  <a:latin typeface="Arial Narrow"/>
                  <a:ea typeface="DejaVu Sans"/>
                </a:rPr>
                <a:t>Планируемые расходы </a:t>
              </a:r>
              <a:r>
                <a:rPr b="0" lang="en-US" sz="1500" spc="-1" strike="noStrike">
                  <a:solidFill>
                    <a:srgbClr val="156c9c"/>
                  </a:solidFill>
                  <a:latin typeface="Arial Narrow"/>
                  <a:ea typeface="DejaVu Sans"/>
                </a:rPr>
                <a:t>[</a:t>
              </a:r>
              <a:r>
                <a:rPr b="0" lang="ru-RU" sz="1500" spc="-1" strike="noStrike">
                  <a:solidFill>
                    <a:srgbClr val="156c9c"/>
                  </a:solidFill>
                  <a:latin typeface="Arial Narrow"/>
                  <a:ea typeface="DejaVu Sans"/>
                </a:rPr>
                <a:t>руб.</a:t>
              </a:r>
              <a:r>
                <a:rPr b="0" lang="en-US" sz="1500" spc="-1" strike="noStrike">
                  <a:solidFill>
                    <a:srgbClr val="156c9c"/>
                  </a:solidFill>
                  <a:latin typeface="Arial Narrow"/>
                  <a:ea typeface="DejaVu Sans"/>
                </a:rPr>
                <a:t>]</a:t>
              </a:r>
              <a:endParaRPr b="0" lang="ru-RU" sz="1500" spc="-1" strike="noStrike">
                <a:latin typeface="Arial"/>
              </a:endParaRPr>
            </a:p>
          </p:txBody>
        </p:sp>
        <p:sp>
          <p:nvSpPr>
            <p:cNvPr id="344" name="CustomShape 59"/>
            <p:cNvSpPr/>
            <p:nvPr/>
          </p:nvSpPr>
          <p:spPr>
            <a:xfrm>
              <a:off x="2441880" y="5725440"/>
              <a:ext cx="1259640" cy="1782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799"/>
                </a:spcBef>
              </a:pPr>
              <a:r>
                <a:rPr b="0" lang="ru-RU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ХХХ</a:t>
              </a:r>
              <a:endParaRPr b="0" lang="ru-RU" sz="1300" spc="-1" strike="noStrike">
                <a:latin typeface="Arial"/>
              </a:endParaRPr>
            </a:p>
          </p:txBody>
        </p:sp>
        <p:sp>
          <p:nvSpPr>
            <p:cNvPr id="345" name="CustomShape 60"/>
            <p:cNvSpPr/>
            <p:nvPr/>
          </p:nvSpPr>
          <p:spPr>
            <a:xfrm>
              <a:off x="3843720" y="5725440"/>
              <a:ext cx="1259640" cy="1782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799"/>
                </a:spcBef>
              </a:pPr>
              <a:r>
                <a:rPr b="0" lang="ru-RU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ХХХ</a:t>
              </a:r>
              <a:endParaRPr b="0" lang="ru-RU" sz="1300" spc="-1" strike="noStrike">
                <a:latin typeface="Arial"/>
              </a:endParaRPr>
            </a:p>
          </p:txBody>
        </p:sp>
        <p:sp>
          <p:nvSpPr>
            <p:cNvPr id="346" name="CustomShape 61"/>
            <p:cNvSpPr/>
            <p:nvPr/>
          </p:nvSpPr>
          <p:spPr>
            <a:xfrm>
              <a:off x="5245920" y="5725440"/>
              <a:ext cx="1259640" cy="1782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799"/>
                </a:spcBef>
              </a:pPr>
              <a:r>
                <a:rPr b="0" lang="ru-RU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ХХХ</a:t>
              </a:r>
              <a:endParaRPr b="0" lang="ru-RU" sz="1300" spc="-1" strike="noStrike">
                <a:latin typeface="Arial"/>
              </a:endParaRPr>
            </a:p>
          </p:txBody>
        </p:sp>
        <p:sp>
          <p:nvSpPr>
            <p:cNvPr id="347" name="CustomShape 62"/>
            <p:cNvSpPr/>
            <p:nvPr/>
          </p:nvSpPr>
          <p:spPr>
            <a:xfrm>
              <a:off x="6648120" y="5725440"/>
              <a:ext cx="1259640" cy="1782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799"/>
                </a:spcBef>
              </a:pPr>
              <a:r>
                <a:rPr b="0" lang="ru-RU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ХХХ</a:t>
              </a:r>
              <a:endParaRPr b="0" lang="ru-RU" sz="1300" spc="-1" strike="noStrike">
                <a:latin typeface="Arial"/>
              </a:endParaRPr>
            </a:p>
          </p:txBody>
        </p:sp>
        <p:sp>
          <p:nvSpPr>
            <p:cNvPr id="348" name="CustomShape 63"/>
            <p:cNvSpPr/>
            <p:nvPr/>
          </p:nvSpPr>
          <p:spPr>
            <a:xfrm>
              <a:off x="8049960" y="5725440"/>
              <a:ext cx="1259640" cy="1782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799"/>
                </a:spcBef>
              </a:pPr>
              <a:r>
                <a:rPr b="0" lang="ru-RU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ХХХ</a:t>
              </a:r>
              <a:endParaRPr b="0" lang="ru-RU" sz="1300" spc="-1" strike="noStrike">
                <a:latin typeface="Arial"/>
              </a:endParaRPr>
            </a:p>
          </p:txBody>
        </p:sp>
      </p:grpSp>
      <p:pic>
        <p:nvPicPr>
          <p:cNvPr id="349" name="Рисунок 355" descr=""/>
          <p:cNvPicPr/>
          <p:nvPr/>
        </p:nvPicPr>
        <p:blipFill>
          <a:blip r:embed="rId1"/>
          <a:stretch/>
        </p:blipFill>
        <p:spPr>
          <a:xfrm>
            <a:off x="360" y="0"/>
            <a:ext cx="360" cy="3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CustomShape 1" hidden="1"/>
          <p:cNvSpPr/>
          <p:nvPr/>
        </p:nvSpPr>
        <p:spPr>
          <a:xfrm>
            <a:off x="0" y="0"/>
            <a:ext cx="158040" cy="15804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51" name="CustomShape 2"/>
          <p:cNvSpPr/>
          <p:nvPr/>
        </p:nvSpPr>
        <p:spPr>
          <a:xfrm>
            <a:off x="738000" y="720000"/>
            <a:ext cx="8535240" cy="747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Autofit/>
          </a:bodyPr>
          <a:p>
            <a:pPr>
              <a:lnSpc>
                <a:spcPct val="90000"/>
              </a:lnSpc>
            </a:pPr>
            <a:r>
              <a:rPr b="0" lang="ru-RU" sz="2700" spc="-1" strike="noStrike">
                <a:solidFill>
                  <a:srgbClr val="000000"/>
                </a:solidFill>
                <a:latin typeface="Arial Narrow"/>
                <a:ea typeface="DejaVu Sans"/>
              </a:rPr>
              <a:t>Ежегодный туристический поток на территорию составит ХХ млн туристов; курорт – всесезонный, средняя загрузка ХХ%</a:t>
            </a:r>
            <a:endParaRPr b="0" lang="ru-RU" sz="2700" spc="-1" strike="noStrike">
              <a:latin typeface="Arial"/>
            </a:endParaRPr>
          </a:p>
        </p:txBody>
      </p:sp>
      <p:sp>
        <p:nvSpPr>
          <p:cNvPr id="352" name="CustomShape 3"/>
          <p:cNvSpPr/>
          <p:nvPr/>
        </p:nvSpPr>
        <p:spPr>
          <a:xfrm>
            <a:off x="736560" y="222120"/>
            <a:ext cx="273600" cy="273600"/>
          </a:xfrm>
          <a:prstGeom prst="rect">
            <a:avLst/>
          </a:prstGeom>
          <a:solidFill>
            <a:schemeClr val="accent3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noAutofit/>
          </a:bodyPr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ffffff"/>
                </a:solidFill>
                <a:latin typeface="Arial Narrow"/>
                <a:ea typeface="DejaVu Sans"/>
              </a:rPr>
              <a:t>2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353" name="CustomShape 4"/>
          <p:cNvSpPr/>
          <p:nvPr/>
        </p:nvSpPr>
        <p:spPr>
          <a:xfrm>
            <a:off x="1111680" y="260640"/>
            <a:ext cx="3281760" cy="1785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Целевая аудитория курорта </a:t>
            </a:r>
            <a:r>
              <a:rPr b="0" lang="en-US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| </a:t>
            </a:r>
            <a:r>
              <a:rPr b="0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Туристический поток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354" name="CustomShape 5"/>
          <p:cNvSpPr/>
          <p:nvPr/>
        </p:nvSpPr>
        <p:spPr>
          <a:xfrm>
            <a:off x="743400" y="6710760"/>
            <a:ext cx="593640" cy="1231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b">
            <a:spAutoFit/>
          </a:bodyPr>
          <a:p>
            <a:pPr>
              <a:lnSpc>
                <a:spcPct val="90000"/>
              </a:lnSpc>
            </a:pPr>
            <a:r>
              <a:rPr b="0" lang="ru-RU" sz="900" spc="-1" strike="noStrike">
                <a:solidFill>
                  <a:srgbClr val="000000"/>
                </a:solidFill>
                <a:latin typeface="Arial Narrow"/>
                <a:ea typeface="DejaVu Sans"/>
              </a:rPr>
              <a:t>Источник</a:t>
            </a:r>
            <a:r>
              <a:rPr b="0" lang="en-US" sz="900" spc="-1" strike="noStrike">
                <a:solidFill>
                  <a:srgbClr val="000000"/>
                </a:solidFill>
                <a:latin typeface="Arial Narrow"/>
                <a:ea typeface="DejaVu Sans"/>
              </a:rPr>
              <a:t>: xxx</a:t>
            </a:r>
            <a:endParaRPr b="0" lang="ru-RU" sz="900" spc="-1" strike="noStrike">
              <a:latin typeface="Arial"/>
            </a:endParaRPr>
          </a:p>
        </p:txBody>
      </p:sp>
      <p:sp>
        <p:nvSpPr>
          <p:cNvPr id="355" name="CustomShape 6"/>
          <p:cNvSpPr/>
          <p:nvPr/>
        </p:nvSpPr>
        <p:spPr>
          <a:xfrm>
            <a:off x="738000" y="6162480"/>
            <a:ext cx="8535240" cy="4726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72000" rIns="72000" tIns="72000" bIns="72000">
            <a:noAutofit/>
          </a:bodyPr>
          <a:p>
            <a:pPr>
              <a:lnSpc>
                <a:spcPct val="90000"/>
              </a:lnSpc>
              <a:spcBef>
                <a:spcPts val="201"/>
              </a:spcBef>
            </a:pPr>
            <a:r>
              <a:rPr b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Используемые материалы требований к мастер-плану: </a:t>
            </a: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каналы продаж и продвижения туристской территории (5.1.3), оценка туристического потока для туристской территории мастер-плана (5.2)</a:t>
            </a:r>
            <a:endParaRPr b="0" lang="ru-RU" sz="1300" spc="-1" strike="noStrike">
              <a:latin typeface="Arial"/>
            </a:endParaRPr>
          </a:p>
        </p:txBody>
      </p:sp>
      <p:grpSp>
        <p:nvGrpSpPr>
          <p:cNvPr id="356" name="Group 7"/>
          <p:cNvGrpSpPr/>
          <p:nvPr/>
        </p:nvGrpSpPr>
        <p:grpSpPr>
          <a:xfrm>
            <a:off x="738000" y="1719000"/>
            <a:ext cx="2563920" cy="306000"/>
            <a:chOff x="738000" y="1719000"/>
            <a:chExt cx="2563920" cy="306000"/>
          </a:xfrm>
        </p:grpSpPr>
        <p:sp>
          <p:nvSpPr>
            <p:cNvPr id="357" name="CustomShape 8"/>
            <p:cNvSpPr/>
            <p:nvPr/>
          </p:nvSpPr>
          <p:spPr>
            <a:xfrm>
              <a:off x="738000" y="1719000"/>
              <a:ext cx="2563200" cy="30528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72000" anchor="b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7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Маркетинговый план</a:t>
              </a:r>
              <a:endParaRPr b="0" lang="ru-RU" sz="1700" spc="-1" strike="noStrike">
                <a:latin typeface="Arial"/>
              </a:endParaRPr>
            </a:p>
          </p:txBody>
        </p:sp>
        <p:sp>
          <p:nvSpPr>
            <p:cNvPr id="358" name="Line 9"/>
            <p:cNvSpPr/>
            <p:nvPr/>
          </p:nvSpPr>
          <p:spPr>
            <a:xfrm>
              <a:off x="738000" y="2025000"/>
              <a:ext cx="2563920" cy="0"/>
            </a:xfrm>
            <a:prstGeom prst="line">
              <a:avLst/>
            </a:prstGeom>
            <a:ln w="15840"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359" name="CustomShape 10"/>
          <p:cNvSpPr/>
          <p:nvPr/>
        </p:nvSpPr>
        <p:spPr>
          <a:xfrm>
            <a:off x="738000" y="2025000"/>
            <a:ext cx="2563200" cy="26719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0800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lang="en-US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Lorem ipsum dolor sit amet, consectetur adipiscing elit, sed do eiusmod tempor incididunt ut labore et dolore magna aliqua. </a:t>
            </a:r>
            <a:endParaRPr b="0" lang="ru-RU" sz="1500" spc="-1" strike="noStrike">
              <a:latin typeface="Arial"/>
            </a:endParaRPr>
          </a:p>
          <a:p>
            <a:pPr lvl="1" marL="164520" indent="-163800">
              <a:lnSpc>
                <a:spcPct val="90000"/>
              </a:lnSpc>
              <a:spcBef>
                <a:spcPts val="400"/>
              </a:spcBef>
              <a:buClr>
                <a:srgbClr val="000000"/>
              </a:buClr>
              <a:buFont typeface="Arial Narrow"/>
              <a:buChar char="&gt;"/>
            </a:pPr>
            <a:r>
              <a:rPr b="0" lang="en-US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Ut enim ad minim veniam, quis nostrud exercitation ullamco laboris nisi ut aliquip ex ea commodo consequat. </a:t>
            </a:r>
            <a:endParaRPr b="0" lang="ru-RU" sz="1500" spc="-1" strike="noStrike">
              <a:latin typeface="Arial"/>
            </a:endParaRPr>
          </a:p>
          <a:p>
            <a:pPr lvl="1" marL="164520" indent="-163800">
              <a:lnSpc>
                <a:spcPct val="90000"/>
              </a:lnSpc>
              <a:spcBef>
                <a:spcPts val="400"/>
              </a:spcBef>
              <a:buClr>
                <a:srgbClr val="000000"/>
              </a:buClr>
              <a:buFont typeface="Arial Narrow"/>
              <a:buChar char="&gt;"/>
            </a:pPr>
            <a:r>
              <a:rPr b="0" lang="en-US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Duis aute irure dolor in reprehenderit in voluptate velit esse cillum dolore eu fugiat nulla pariatur. </a:t>
            </a:r>
            <a:endParaRPr b="0" lang="ru-RU" sz="1500" spc="-1" strike="noStrike">
              <a:latin typeface="Arial"/>
            </a:endParaRPr>
          </a:p>
        </p:txBody>
      </p:sp>
      <p:sp>
        <p:nvSpPr>
          <p:cNvPr id="360" name="Line 11"/>
          <p:cNvSpPr/>
          <p:nvPr/>
        </p:nvSpPr>
        <p:spPr>
          <a:xfrm flipV="1">
            <a:off x="3721320" y="1716840"/>
            <a:ext cx="0" cy="4294440"/>
          </a:xfrm>
          <a:prstGeom prst="line">
            <a:avLst/>
          </a:prstGeom>
          <a:ln w="15840">
            <a:solidFill>
              <a:schemeClr val="bg2"/>
            </a:solidFill>
            <a:round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/>
        </p:style>
      </p:sp>
      <p:grpSp>
        <p:nvGrpSpPr>
          <p:cNvPr id="361" name="Group 12"/>
          <p:cNvGrpSpPr/>
          <p:nvPr/>
        </p:nvGrpSpPr>
        <p:grpSpPr>
          <a:xfrm>
            <a:off x="3602520" y="3696120"/>
            <a:ext cx="258840" cy="540360"/>
            <a:chOff x="3602520" y="3696120"/>
            <a:chExt cx="258840" cy="540360"/>
          </a:xfrm>
        </p:grpSpPr>
        <p:sp>
          <p:nvSpPr>
            <p:cNvPr id="362" name="CustomShape 13"/>
            <p:cNvSpPr/>
            <p:nvPr/>
          </p:nvSpPr>
          <p:spPr>
            <a:xfrm flipH="1" flipV="1" rot="10800000">
              <a:off x="3694320" y="3746880"/>
              <a:ext cx="166680" cy="438120"/>
            </a:xfrm>
            <a:prstGeom prst="chevron">
              <a:avLst>
                <a:gd name="adj" fmla="val 50000"/>
              </a:avLst>
            </a:prstGeom>
            <a:solidFill>
              <a:schemeClr val="accent4"/>
            </a:solidFill>
            <a:ln w="15840">
              <a:solidFill>
                <a:schemeClr val="accent4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363" name="CustomShape 14"/>
            <p:cNvSpPr/>
            <p:nvPr/>
          </p:nvSpPr>
          <p:spPr>
            <a:xfrm flipH="1" flipV="1" rot="10800000">
              <a:off x="3602160" y="3695760"/>
              <a:ext cx="199800" cy="540360"/>
            </a:xfrm>
            <a:prstGeom prst="chevron">
              <a:avLst>
                <a:gd name="adj" fmla="val 50000"/>
              </a:avLst>
            </a:prstGeom>
            <a:solidFill>
              <a:schemeClr val="bg2"/>
            </a:solidFill>
            <a:ln w="15840">
              <a:solidFill>
                <a:schemeClr val="accent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364" name="Group 15"/>
          <p:cNvGrpSpPr/>
          <p:nvPr/>
        </p:nvGrpSpPr>
        <p:grpSpPr>
          <a:xfrm>
            <a:off x="4090320" y="1711080"/>
            <a:ext cx="5183640" cy="305640"/>
            <a:chOff x="4090320" y="1711080"/>
            <a:chExt cx="5183640" cy="305640"/>
          </a:xfrm>
        </p:grpSpPr>
        <p:sp>
          <p:nvSpPr>
            <p:cNvPr id="365" name="CustomShape 16"/>
            <p:cNvSpPr/>
            <p:nvPr/>
          </p:nvSpPr>
          <p:spPr>
            <a:xfrm>
              <a:off x="4090320" y="1711080"/>
              <a:ext cx="5182920" cy="30528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72000" anchor="b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7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Прогноз туристического потока по годам </a:t>
              </a:r>
              <a:endParaRPr b="0" lang="ru-RU" sz="1700" spc="-1" strike="noStrike">
                <a:latin typeface="Arial"/>
              </a:endParaRPr>
            </a:p>
          </p:txBody>
        </p:sp>
        <p:sp>
          <p:nvSpPr>
            <p:cNvPr id="366" name="Line 17"/>
            <p:cNvSpPr/>
            <p:nvPr/>
          </p:nvSpPr>
          <p:spPr>
            <a:xfrm>
              <a:off x="4090320" y="2016720"/>
              <a:ext cx="5183640" cy="0"/>
            </a:xfrm>
            <a:prstGeom prst="line">
              <a:avLst/>
            </a:prstGeom>
            <a:ln w="15840"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367" name="Group 18"/>
          <p:cNvGrpSpPr/>
          <p:nvPr/>
        </p:nvGrpSpPr>
        <p:grpSpPr>
          <a:xfrm>
            <a:off x="4090320" y="3973320"/>
            <a:ext cx="5183640" cy="305640"/>
            <a:chOff x="4090320" y="3973320"/>
            <a:chExt cx="5183640" cy="305640"/>
          </a:xfrm>
        </p:grpSpPr>
        <p:sp>
          <p:nvSpPr>
            <p:cNvPr id="368" name="CustomShape 19"/>
            <p:cNvSpPr/>
            <p:nvPr/>
          </p:nvSpPr>
          <p:spPr>
            <a:xfrm>
              <a:off x="4090320" y="3973320"/>
              <a:ext cx="5182920" cy="30528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72000" anchor="b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7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Прогноз загрузки мощностей</a:t>
              </a:r>
              <a:endParaRPr b="0" lang="ru-RU" sz="1700" spc="-1" strike="noStrike">
                <a:latin typeface="Arial"/>
              </a:endParaRPr>
            </a:p>
          </p:txBody>
        </p:sp>
        <p:sp>
          <p:nvSpPr>
            <p:cNvPr id="369" name="Line 20"/>
            <p:cNvSpPr/>
            <p:nvPr/>
          </p:nvSpPr>
          <p:spPr>
            <a:xfrm>
              <a:off x="4090320" y="4278960"/>
              <a:ext cx="5183640" cy="0"/>
            </a:xfrm>
            <a:prstGeom prst="line">
              <a:avLst/>
            </a:prstGeom>
            <a:ln w="15840"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</p:grpSp>
      <p:graphicFrame>
        <p:nvGraphicFramePr>
          <p:cNvPr id="370" name="Chart 24"/>
          <p:cNvGraphicFramePr/>
          <p:nvPr/>
        </p:nvGraphicFramePr>
        <p:xfrm>
          <a:off x="4090320" y="2104920"/>
          <a:ext cx="5182920" cy="1724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aphicFrame>
        <p:nvGraphicFramePr>
          <p:cNvPr id="371" name="Chart 25"/>
          <p:cNvGraphicFramePr/>
          <p:nvPr/>
        </p:nvGraphicFramePr>
        <p:xfrm>
          <a:off x="4090320" y="4336920"/>
          <a:ext cx="5182920" cy="1724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372" name="Рисунок 378" descr=""/>
          <p:cNvPicPr/>
          <p:nvPr/>
        </p:nvPicPr>
        <p:blipFill>
          <a:blip r:embed="rId3"/>
          <a:stretch/>
        </p:blipFill>
        <p:spPr>
          <a:xfrm>
            <a:off x="360" y="0"/>
            <a:ext cx="360" cy="3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CustomShape 1" hidden="1"/>
          <p:cNvSpPr/>
          <p:nvPr/>
        </p:nvSpPr>
        <p:spPr>
          <a:xfrm>
            <a:off x="0" y="0"/>
            <a:ext cx="158040" cy="15804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74" name="CustomShape 2"/>
          <p:cNvSpPr/>
          <p:nvPr/>
        </p:nvSpPr>
        <p:spPr>
          <a:xfrm>
            <a:off x="738000" y="720000"/>
            <a:ext cx="8535240" cy="747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Autofit/>
          </a:bodyPr>
          <a:p>
            <a:pPr>
              <a:lnSpc>
                <a:spcPct val="90000"/>
              </a:lnSpc>
            </a:pPr>
            <a:r>
              <a:rPr b="0" lang="ru-RU" sz="2700" spc="-1" strike="noStrike">
                <a:solidFill>
                  <a:srgbClr val="000000"/>
                </a:solidFill>
                <a:latin typeface="Arial Narrow"/>
                <a:ea typeface="DejaVu Sans"/>
              </a:rPr>
              <a:t>На территории будут построены ХХ якорных туристских объектов совокупной стоимостью ХХ млн руб.</a:t>
            </a:r>
            <a:endParaRPr b="0" lang="ru-RU" sz="2700" spc="-1" strike="noStrike">
              <a:latin typeface="Arial"/>
            </a:endParaRPr>
          </a:p>
        </p:txBody>
      </p:sp>
      <p:sp>
        <p:nvSpPr>
          <p:cNvPr id="375" name="CustomShape 3"/>
          <p:cNvSpPr/>
          <p:nvPr/>
        </p:nvSpPr>
        <p:spPr>
          <a:xfrm>
            <a:off x="736560" y="222120"/>
            <a:ext cx="273600" cy="273600"/>
          </a:xfrm>
          <a:prstGeom prst="rect">
            <a:avLst/>
          </a:prstGeom>
          <a:solidFill>
            <a:schemeClr val="accent3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noAutofit/>
          </a:bodyPr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ffffff"/>
                </a:solidFill>
                <a:latin typeface="Arial Narrow"/>
                <a:ea typeface="DejaVu Sans"/>
              </a:rPr>
              <a:t>3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376" name="CustomShape 4"/>
          <p:cNvSpPr/>
          <p:nvPr/>
        </p:nvSpPr>
        <p:spPr>
          <a:xfrm>
            <a:off x="1106280" y="260640"/>
            <a:ext cx="4220640" cy="1785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Объекты инфраструктуры </a:t>
            </a:r>
            <a:r>
              <a:rPr b="0" lang="en-US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| </a:t>
            </a:r>
            <a:r>
              <a:rPr b="0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Якорная туристская инфраструктура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377" name="CustomShape 5"/>
          <p:cNvSpPr/>
          <p:nvPr/>
        </p:nvSpPr>
        <p:spPr>
          <a:xfrm>
            <a:off x="743400" y="6710760"/>
            <a:ext cx="593640" cy="1231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b">
            <a:spAutoFit/>
          </a:bodyPr>
          <a:p>
            <a:pPr>
              <a:lnSpc>
                <a:spcPct val="90000"/>
              </a:lnSpc>
            </a:pPr>
            <a:r>
              <a:rPr b="0" lang="ru-RU" sz="900" spc="-1" strike="noStrike">
                <a:solidFill>
                  <a:srgbClr val="000000"/>
                </a:solidFill>
                <a:latin typeface="Arial Narrow"/>
                <a:ea typeface="DejaVu Sans"/>
              </a:rPr>
              <a:t>Источник</a:t>
            </a:r>
            <a:r>
              <a:rPr b="0" lang="en-US" sz="900" spc="-1" strike="noStrike">
                <a:solidFill>
                  <a:srgbClr val="000000"/>
                </a:solidFill>
                <a:latin typeface="Arial Narrow"/>
                <a:ea typeface="DejaVu Sans"/>
              </a:rPr>
              <a:t>: xxx</a:t>
            </a:r>
            <a:endParaRPr b="0" lang="ru-RU" sz="900" spc="-1" strike="noStrike">
              <a:latin typeface="Arial"/>
            </a:endParaRPr>
          </a:p>
        </p:txBody>
      </p:sp>
      <p:sp>
        <p:nvSpPr>
          <p:cNvPr id="378" name="CustomShape 6"/>
          <p:cNvSpPr/>
          <p:nvPr/>
        </p:nvSpPr>
        <p:spPr>
          <a:xfrm>
            <a:off x="738000" y="6162480"/>
            <a:ext cx="8535240" cy="4726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72000" rIns="72000" tIns="72000" bIns="72000">
            <a:noAutofit/>
          </a:bodyPr>
          <a:p>
            <a:pPr>
              <a:lnSpc>
                <a:spcPct val="90000"/>
              </a:lnSpc>
              <a:spcBef>
                <a:spcPts val="201"/>
              </a:spcBef>
            </a:pPr>
            <a:r>
              <a:rPr b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Используемые материалы требований к мастер-плану: </a:t>
            </a: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объекты туристской инфраструктуры (2.1.7), перечень и описание планируемых к строительству объектов инфраструктуры (3.4.2), характеристики объектов (2,1.8, 6.2.3, 7.1.2)</a:t>
            </a:r>
            <a:endParaRPr b="0" lang="ru-RU" sz="1300" spc="-1" strike="noStrike">
              <a:latin typeface="Arial"/>
            </a:endParaRPr>
          </a:p>
        </p:txBody>
      </p:sp>
      <p:grpSp>
        <p:nvGrpSpPr>
          <p:cNvPr id="379" name="Group 7"/>
          <p:cNvGrpSpPr/>
          <p:nvPr/>
        </p:nvGrpSpPr>
        <p:grpSpPr>
          <a:xfrm>
            <a:off x="738000" y="1982520"/>
            <a:ext cx="3326400" cy="277920"/>
            <a:chOff x="738000" y="1982520"/>
            <a:chExt cx="3326400" cy="277920"/>
          </a:xfrm>
        </p:grpSpPr>
        <p:sp>
          <p:nvSpPr>
            <p:cNvPr id="380" name="CustomShape 8"/>
            <p:cNvSpPr/>
            <p:nvPr/>
          </p:nvSpPr>
          <p:spPr>
            <a:xfrm>
              <a:off x="738360" y="1982520"/>
              <a:ext cx="3325680" cy="2772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72000" anchor="b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Объект якорной инфраструктуры</a:t>
              </a:r>
              <a:endParaRPr b="0" lang="ru-RU" sz="1500" spc="-1" strike="noStrike">
                <a:latin typeface="Arial"/>
              </a:endParaRPr>
            </a:p>
          </p:txBody>
        </p:sp>
        <p:sp>
          <p:nvSpPr>
            <p:cNvPr id="381" name="Line 9"/>
            <p:cNvSpPr/>
            <p:nvPr/>
          </p:nvSpPr>
          <p:spPr>
            <a:xfrm>
              <a:off x="738000" y="2260440"/>
              <a:ext cx="3326400" cy="0"/>
            </a:xfrm>
            <a:prstGeom prst="line">
              <a:avLst/>
            </a:prstGeom>
            <a:ln w="15840"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382" name="Group 10"/>
          <p:cNvGrpSpPr/>
          <p:nvPr/>
        </p:nvGrpSpPr>
        <p:grpSpPr>
          <a:xfrm>
            <a:off x="4154040" y="1982520"/>
            <a:ext cx="1058040" cy="277920"/>
            <a:chOff x="4154040" y="1982520"/>
            <a:chExt cx="1058040" cy="277920"/>
          </a:xfrm>
        </p:grpSpPr>
        <p:sp>
          <p:nvSpPr>
            <p:cNvPr id="383" name="CustomShape 11"/>
            <p:cNvSpPr/>
            <p:nvPr/>
          </p:nvSpPr>
          <p:spPr>
            <a:xfrm>
              <a:off x="4154400" y="1982520"/>
              <a:ext cx="1057320" cy="2772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72000" anchor="b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Тип объекта</a:t>
              </a:r>
              <a:endParaRPr b="0" lang="ru-RU" sz="1500" spc="-1" strike="noStrike">
                <a:latin typeface="Arial"/>
              </a:endParaRPr>
            </a:p>
          </p:txBody>
        </p:sp>
        <p:sp>
          <p:nvSpPr>
            <p:cNvPr id="384" name="Line 12"/>
            <p:cNvSpPr/>
            <p:nvPr/>
          </p:nvSpPr>
          <p:spPr>
            <a:xfrm>
              <a:off x="4154040" y="2260440"/>
              <a:ext cx="1058040" cy="0"/>
            </a:xfrm>
            <a:prstGeom prst="line">
              <a:avLst/>
            </a:prstGeom>
            <a:ln w="15840"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385" name="Group 13"/>
          <p:cNvGrpSpPr/>
          <p:nvPr/>
        </p:nvGrpSpPr>
        <p:grpSpPr>
          <a:xfrm>
            <a:off x="7977960" y="1777320"/>
            <a:ext cx="1296000" cy="483120"/>
            <a:chOff x="7977960" y="1777320"/>
            <a:chExt cx="1296000" cy="483120"/>
          </a:xfrm>
        </p:grpSpPr>
        <p:sp>
          <p:nvSpPr>
            <p:cNvPr id="386" name="CustomShape 14"/>
            <p:cNvSpPr/>
            <p:nvPr/>
          </p:nvSpPr>
          <p:spPr>
            <a:xfrm>
              <a:off x="7977960" y="1777320"/>
              <a:ext cx="1295280" cy="4824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72000" anchor="b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Период реализации </a:t>
              </a:r>
              <a:endParaRPr b="0" lang="ru-RU" sz="1500" spc="-1" strike="noStrike">
                <a:latin typeface="Arial"/>
              </a:endParaRPr>
            </a:p>
          </p:txBody>
        </p:sp>
        <p:sp>
          <p:nvSpPr>
            <p:cNvPr id="387" name="Line 15"/>
            <p:cNvSpPr/>
            <p:nvPr/>
          </p:nvSpPr>
          <p:spPr>
            <a:xfrm>
              <a:off x="7977960" y="2260440"/>
              <a:ext cx="1296000" cy="0"/>
            </a:xfrm>
            <a:prstGeom prst="line">
              <a:avLst/>
            </a:prstGeom>
            <a:ln w="15840"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388" name="CustomShape 16"/>
          <p:cNvSpPr/>
          <p:nvPr/>
        </p:nvSpPr>
        <p:spPr>
          <a:xfrm>
            <a:off x="5301720" y="1982520"/>
            <a:ext cx="1281600" cy="2772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72000" anchor="b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500" spc="-21" strike="noStrike">
                <a:solidFill>
                  <a:srgbClr val="000000"/>
                </a:solidFill>
                <a:latin typeface="Arial Narrow"/>
                <a:ea typeface="DejaVu Sans"/>
              </a:rPr>
              <a:t>Характеристики</a:t>
            </a:r>
            <a:endParaRPr b="0" lang="ru-RU" sz="1500" spc="-1" strike="noStrike">
              <a:latin typeface="Arial"/>
            </a:endParaRPr>
          </a:p>
        </p:txBody>
      </p:sp>
      <p:sp>
        <p:nvSpPr>
          <p:cNvPr id="389" name="Line 17"/>
          <p:cNvSpPr/>
          <p:nvPr/>
        </p:nvSpPr>
        <p:spPr>
          <a:xfrm>
            <a:off x="5301720" y="2260440"/>
            <a:ext cx="1281960" cy="0"/>
          </a:xfrm>
          <a:prstGeom prst="line">
            <a:avLst/>
          </a:prstGeom>
          <a:ln w="15840"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390" name="Group 18"/>
          <p:cNvGrpSpPr/>
          <p:nvPr/>
        </p:nvGrpSpPr>
        <p:grpSpPr>
          <a:xfrm>
            <a:off x="738360" y="2412360"/>
            <a:ext cx="8482320" cy="554040"/>
            <a:chOff x="738360" y="2412360"/>
            <a:chExt cx="8482320" cy="554040"/>
          </a:xfrm>
        </p:grpSpPr>
        <p:sp>
          <p:nvSpPr>
            <p:cNvPr id="391" name="CustomShape 19"/>
            <p:cNvSpPr/>
            <p:nvPr/>
          </p:nvSpPr>
          <p:spPr>
            <a:xfrm>
              <a:off x="2921040" y="2412360"/>
              <a:ext cx="1143000" cy="554040"/>
            </a:xfrm>
            <a:prstGeom prst="rect">
              <a:avLst/>
            </a:prstGeom>
            <a:noFill/>
            <a:ln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72000" rIns="72000" tIns="72000" bIns="72000" anchor="ctr">
              <a:noAutofit/>
            </a:bodyPr>
            <a:p>
              <a:pPr algn="ctr">
                <a:lnSpc>
                  <a:spcPct val="90000"/>
                </a:lnSpc>
                <a:spcBef>
                  <a:spcPts val="400"/>
                </a:spcBef>
              </a:pPr>
              <a:r>
                <a:rPr b="0" i="1" lang="en-US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&lt;</a:t>
              </a:r>
              <a:r>
                <a:rPr b="0" i="1" lang="ru-RU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фото</a:t>
              </a:r>
              <a:r>
                <a:rPr b="0" i="1" lang="en-US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&gt;</a:t>
              </a:r>
              <a:endParaRPr b="0" lang="ru-RU" sz="1500" spc="-1" strike="noStrike">
                <a:latin typeface="Arial"/>
              </a:endParaRPr>
            </a:p>
          </p:txBody>
        </p:sp>
        <p:sp>
          <p:nvSpPr>
            <p:cNvPr id="392" name="CustomShape 20"/>
            <p:cNvSpPr/>
            <p:nvPr/>
          </p:nvSpPr>
          <p:spPr>
            <a:xfrm>
              <a:off x="738360" y="2412360"/>
              <a:ext cx="2157840" cy="46116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500" spc="-1" strike="noStrike">
                  <a:solidFill>
                    <a:srgbClr val="156c9c"/>
                  </a:solidFill>
                  <a:latin typeface="Arial Narrow"/>
                  <a:ea typeface="DejaVu Sans"/>
                </a:rPr>
                <a:t>Наименование №1</a:t>
              </a:r>
              <a:endParaRPr b="0" lang="ru-RU" sz="1500" spc="-1" strike="noStrike">
                <a:latin typeface="Arial"/>
              </a:endParaRPr>
            </a:p>
            <a:p>
              <a:pPr lvl="1" marL="164520" indent="-163800">
                <a:lnSpc>
                  <a:spcPct val="90000"/>
                </a:lnSpc>
                <a:spcBef>
                  <a:spcPts val="400"/>
                </a:spcBef>
                <a:buClr>
                  <a:srgbClr val="000000"/>
                </a:buClr>
                <a:buFont typeface="Arial Narrow"/>
                <a:buChar char="&gt;"/>
              </a:pPr>
              <a:r>
                <a:rPr b="0" lang="ru-RU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Краткое описание</a:t>
              </a:r>
              <a:endParaRPr b="0" lang="ru-RU" sz="1500" spc="-1" strike="noStrike">
                <a:latin typeface="Arial"/>
              </a:endParaRPr>
            </a:p>
          </p:txBody>
        </p:sp>
        <p:sp>
          <p:nvSpPr>
            <p:cNvPr id="393" name="CustomShape 21"/>
            <p:cNvSpPr/>
            <p:nvPr/>
          </p:nvSpPr>
          <p:spPr>
            <a:xfrm>
              <a:off x="4154400" y="2412360"/>
              <a:ext cx="1057320" cy="5346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0" i="1" lang="ru-RU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см. п. 3.4.2 требований к мастер-плану</a:t>
              </a:r>
              <a:endParaRPr b="0" lang="ru-RU" sz="1300" spc="-1" strike="noStrike">
                <a:latin typeface="Arial"/>
              </a:endParaRPr>
            </a:p>
          </p:txBody>
        </p:sp>
        <p:sp>
          <p:nvSpPr>
            <p:cNvPr id="394" name="CustomShape 22"/>
            <p:cNvSpPr/>
            <p:nvPr/>
          </p:nvSpPr>
          <p:spPr>
            <a:xfrm>
              <a:off x="7979400" y="2412360"/>
              <a:ext cx="1241280" cy="2052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0" lang="ru-RU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20ХХ - 20ХХ гг.</a:t>
              </a:r>
              <a:endParaRPr b="0" lang="ru-RU" sz="1500" spc="-1" strike="noStrike">
                <a:latin typeface="Arial"/>
              </a:endParaRPr>
            </a:p>
          </p:txBody>
        </p:sp>
        <p:sp>
          <p:nvSpPr>
            <p:cNvPr id="395" name="CustomShape 23"/>
            <p:cNvSpPr/>
            <p:nvPr/>
          </p:nvSpPr>
          <p:spPr>
            <a:xfrm>
              <a:off x="5303520" y="2412360"/>
              <a:ext cx="1279800" cy="5346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0" i="1" lang="ru-RU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см. п. 2.1.8, 6.2.3, 7.1.2 требований к мастер-плану</a:t>
              </a:r>
              <a:endParaRPr b="0" lang="ru-RU" sz="1300" spc="-1" strike="noStrike">
                <a:latin typeface="Arial"/>
              </a:endParaRPr>
            </a:p>
          </p:txBody>
        </p:sp>
      </p:grpSp>
      <p:grpSp>
        <p:nvGrpSpPr>
          <p:cNvPr id="396" name="Group 24"/>
          <p:cNvGrpSpPr/>
          <p:nvPr/>
        </p:nvGrpSpPr>
        <p:grpSpPr>
          <a:xfrm>
            <a:off x="738360" y="3350160"/>
            <a:ext cx="8482320" cy="554040"/>
            <a:chOff x="738360" y="3350160"/>
            <a:chExt cx="8482320" cy="554040"/>
          </a:xfrm>
        </p:grpSpPr>
        <p:sp>
          <p:nvSpPr>
            <p:cNvPr id="397" name="CustomShape 25"/>
            <p:cNvSpPr/>
            <p:nvPr/>
          </p:nvSpPr>
          <p:spPr>
            <a:xfrm>
              <a:off x="2921040" y="3350160"/>
              <a:ext cx="1143000" cy="554040"/>
            </a:xfrm>
            <a:prstGeom prst="rect">
              <a:avLst/>
            </a:prstGeom>
            <a:noFill/>
            <a:ln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72000" rIns="72000" tIns="72000" bIns="72000" anchor="ctr">
              <a:noAutofit/>
            </a:bodyPr>
            <a:p>
              <a:pPr algn="ctr">
                <a:lnSpc>
                  <a:spcPct val="90000"/>
                </a:lnSpc>
                <a:spcBef>
                  <a:spcPts val="400"/>
                </a:spcBef>
              </a:pPr>
              <a:r>
                <a:rPr b="0" i="1" lang="en-US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&lt;</a:t>
              </a:r>
              <a:r>
                <a:rPr b="0" i="1" lang="ru-RU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фото</a:t>
              </a:r>
              <a:r>
                <a:rPr b="0" i="1" lang="en-US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&gt;</a:t>
              </a:r>
              <a:endParaRPr b="0" lang="ru-RU" sz="1500" spc="-1" strike="noStrike">
                <a:latin typeface="Arial"/>
              </a:endParaRPr>
            </a:p>
          </p:txBody>
        </p:sp>
        <p:sp>
          <p:nvSpPr>
            <p:cNvPr id="398" name="CustomShape 26"/>
            <p:cNvSpPr/>
            <p:nvPr/>
          </p:nvSpPr>
          <p:spPr>
            <a:xfrm>
              <a:off x="738360" y="3350160"/>
              <a:ext cx="2157840" cy="46116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500" spc="-1" strike="noStrike">
                  <a:solidFill>
                    <a:srgbClr val="156c9c"/>
                  </a:solidFill>
                  <a:latin typeface="Arial Narrow"/>
                  <a:ea typeface="DejaVu Sans"/>
                </a:rPr>
                <a:t>Наименование №2</a:t>
              </a:r>
              <a:endParaRPr b="0" lang="ru-RU" sz="1500" spc="-1" strike="noStrike">
                <a:latin typeface="Arial"/>
              </a:endParaRPr>
            </a:p>
            <a:p>
              <a:pPr lvl="1" marL="164520" indent="-163800">
                <a:lnSpc>
                  <a:spcPct val="90000"/>
                </a:lnSpc>
                <a:spcBef>
                  <a:spcPts val="400"/>
                </a:spcBef>
                <a:buClr>
                  <a:srgbClr val="000000"/>
                </a:buClr>
                <a:buFont typeface="Arial Narrow"/>
                <a:buChar char="&gt;"/>
              </a:pPr>
              <a:r>
                <a:rPr b="0" lang="ru-RU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Краткое описание</a:t>
              </a:r>
              <a:endParaRPr b="0" lang="ru-RU" sz="1500" spc="-1" strike="noStrike">
                <a:latin typeface="Arial"/>
              </a:endParaRPr>
            </a:p>
          </p:txBody>
        </p:sp>
        <p:sp>
          <p:nvSpPr>
            <p:cNvPr id="399" name="CustomShape 27"/>
            <p:cNvSpPr/>
            <p:nvPr/>
          </p:nvSpPr>
          <p:spPr>
            <a:xfrm>
              <a:off x="4154400" y="3350160"/>
              <a:ext cx="1057320" cy="5346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0" i="1" lang="ru-RU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см. п. 3.4.2 требований к мастер-плану</a:t>
              </a:r>
              <a:endParaRPr b="0" lang="ru-RU" sz="1300" spc="-1" strike="noStrike">
                <a:latin typeface="Arial"/>
              </a:endParaRPr>
            </a:p>
          </p:txBody>
        </p:sp>
        <p:sp>
          <p:nvSpPr>
            <p:cNvPr id="400" name="CustomShape 28"/>
            <p:cNvSpPr/>
            <p:nvPr/>
          </p:nvSpPr>
          <p:spPr>
            <a:xfrm>
              <a:off x="7979400" y="3350160"/>
              <a:ext cx="1241280" cy="2052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0" lang="ru-RU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20ХХ - 20ХХ гг.</a:t>
              </a:r>
              <a:endParaRPr b="0" lang="ru-RU" sz="1500" spc="-1" strike="noStrike">
                <a:latin typeface="Arial"/>
              </a:endParaRPr>
            </a:p>
          </p:txBody>
        </p:sp>
        <p:sp>
          <p:nvSpPr>
            <p:cNvPr id="401" name="CustomShape 29"/>
            <p:cNvSpPr/>
            <p:nvPr/>
          </p:nvSpPr>
          <p:spPr>
            <a:xfrm>
              <a:off x="5303520" y="3350160"/>
              <a:ext cx="1279800" cy="5346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0" i="1" lang="ru-RU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см. п. 2.1.8, 6.2.3, 7.1.2 требований к мастер-плану</a:t>
              </a:r>
              <a:endParaRPr b="0" lang="ru-RU" sz="1300" spc="-1" strike="noStrike">
                <a:latin typeface="Arial"/>
              </a:endParaRPr>
            </a:p>
          </p:txBody>
        </p:sp>
      </p:grpSp>
      <p:grpSp>
        <p:nvGrpSpPr>
          <p:cNvPr id="402" name="Group 30"/>
          <p:cNvGrpSpPr/>
          <p:nvPr/>
        </p:nvGrpSpPr>
        <p:grpSpPr>
          <a:xfrm>
            <a:off x="738360" y="4287600"/>
            <a:ext cx="8482320" cy="554040"/>
            <a:chOff x="738360" y="4287600"/>
            <a:chExt cx="8482320" cy="554040"/>
          </a:xfrm>
        </p:grpSpPr>
        <p:sp>
          <p:nvSpPr>
            <p:cNvPr id="403" name="CustomShape 31"/>
            <p:cNvSpPr/>
            <p:nvPr/>
          </p:nvSpPr>
          <p:spPr>
            <a:xfrm>
              <a:off x="2921040" y="4287600"/>
              <a:ext cx="1143000" cy="554040"/>
            </a:xfrm>
            <a:prstGeom prst="rect">
              <a:avLst/>
            </a:prstGeom>
            <a:noFill/>
            <a:ln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72000" rIns="72000" tIns="72000" bIns="72000" anchor="ctr">
              <a:noAutofit/>
            </a:bodyPr>
            <a:p>
              <a:pPr algn="ctr">
                <a:lnSpc>
                  <a:spcPct val="90000"/>
                </a:lnSpc>
                <a:spcBef>
                  <a:spcPts val="400"/>
                </a:spcBef>
              </a:pPr>
              <a:r>
                <a:rPr b="0" i="1" lang="en-US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&lt;</a:t>
              </a:r>
              <a:r>
                <a:rPr b="0" i="1" lang="ru-RU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фото</a:t>
              </a:r>
              <a:r>
                <a:rPr b="0" i="1" lang="en-US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&gt;</a:t>
              </a:r>
              <a:endParaRPr b="0" lang="ru-RU" sz="1500" spc="-1" strike="noStrike">
                <a:latin typeface="Arial"/>
              </a:endParaRPr>
            </a:p>
          </p:txBody>
        </p:sp>
        <p:sp>
          <p:nvSpPr>
            <p:cNvPr id="404" name="CustomShape 32"/>
            <p:cNvSpPr/>
            <p:nvPr/>
          </p:nvSpPr>
          <p:spPr>
            <a:xfrm>
              <a:off x="738360" y="4287600"/>
              <a:ext cx="2157840" cy="46116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500" spc="-1" strike="noStrike">
                  <a:solidFill>
                    <a:srgbClr val="156c9c"/>
                  </a:solidFill>
                  <a:latin typeface="Arial Narrow"/>
                  <a:ea typeface="DejaVu Sans"/>
                </a:rPr>
                <a:t>Наименование №3</a:t>
              </a:r>
              <a:endParaRPr b="0" lang="ru-RU" sz="1500" spc="-1" strike="noStrike">
                <a:latin typeface="Arial"/>
              </a:endParaRPr>
            </a:p>
            <a:p>
              <a:pPr lvl="1" marL="164520" indent="-163800">
                <a:lnSpc>
                  <a:spcPct val="90000"/>
                </a:lnSpc>
                <a:spcBef>
                  <a:spcPts val="400"/>
                </a:spcBef>
                <a:buClr>
                  <a:srgbClr val="000000"/>
                </a:buClr>
                <a:buFont typeface="Arial Narrow"/>
                <a:buChar char="&gt;"/>
              </a:pPr>
              <a:r>
                <a:rPr b="0" lang="ru-RU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Краткое описание</a:t>
              </a:r>
              <a:endParaRPr b="0" lang="ru-RU" sz="1500" spc="-1" strike="noStrike">
                <a:latin typeface="Arial"/>
              </a:endParaRPr>
            </a:p>
          </p:txBody>
        </p:sp>
        <p:sp>
          <p:nvSpPr>
            <p:cNvPr id="405" name="CustomShape 33"/>
            <p:cNvSpPr/>
            <p:nvPr/>
          </p:nvSpPr>
          <p:spPr>
            <a:xfrm>
              <a:off x="4154400" y="4287600"/>
              <a:ext cx="1057320" cy="5346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0" i="1" lang="ru-RU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см. п. 3.4.2 требований к мастер-плану</a:t>
              </a:r>
              <a:endParaRPr b="0" lang="ru-RU" sz="1300" spc="-1" strike="noStrike">
                <a:latin typeface="Arial"/>
              </a:endParaRPr>
            </a:p>
          </p:txBody>
        </p:sp>
        <p:sp>
          <p:nvSpPr>
            <p:cNvPr id="406" name="CustomShape 34"/>
            <p:cNvSpPr/>
            <p:nvPr/>
          </p:nvSpPr>
          <p:spPr>
            <a:xfrm>
              <a:off x="7979400" y="4287600"/>
              <a:ext cx="1241280" cy="2052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0" lang="ru-RU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20ХХ - 20ХХ гг.</a:t>
              </a:r>
              <a:endParaRPr b="0" lang="ru-RU" sz="1500" spc="-1" strike="noStrike">
                <a:latin typeface="Arial"/>
              </a:endParaRPr>
            </a:p>
          </p:txBody>
        </p:sp>
        <p:sp>
          <p:nvSpPr>
            <p:cNvPr id="407" name="CustomShape 35"/>
            <p:cNvSpPr/>
            <p:nvPr/>
          </p:nvSpPr>
          <p:spPr>
            <a:xfrm>
              <a:off x="5303520" y="4287600"/>
              <a:ext cx="1279800" cy="5346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0" i="1" lang="ru-RU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см. п. 2.1.8, 6.2.3, 7.1.2 требований к мастер-плану</a:t>
              </a:r>
              <a:endParaRPr b="0" lang="ru-RU" sz="1300" spc="-1" strike="noStrike">
                <a:latin typeface="Arial"/>
              </a:endParaRPr>
            </a:p>
          </p:txBody>
        </p:sp>
      </p:grpSp>
      <p:grpSp>
        <p:nvGrpSpPr>
          <p:cNvPr id="408" name="Group 36"/>
          <p:cNvGrpSpPr/>
          <p:nvPr/>
        </p:nvGrpSpPr>
        <p:grpSpPr>
          <a:xfrm>
            <a:off x="738360" y="5225040"/>
            <a:ext cx="8482320" cy="554040"/>
            <a:chOff x="738360" y="5225040"/>
            <a:chExt cx="8482320" cy="554040"/>
          </a:xfrm>
        </p:grpSpPr>
        <p:sp>
          <p:nvSpPr>
            <p:cNvPr id="409" name="CustomShape 37"/>
            <p:cNvSpPr/>
            <p:nvPr/>
          </p:nvSpPr>
          <p:spPr>
            <a:xfrm>
              <a:off x="2921040" y="5225040"/>
              <a:ext cx="1143000" cy="554040"/>
            </a:xfrm>
            <a:prstGeom prst="rect">
              <a:avLst/>
            </a:prstGeom>
            <a:noFill/>
            <a:ln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72000" rIns="72000" tIns="72000" bIns="72000" anchor="ctr">
              <a:noAutofit/>
            </a:bodyPr>
            <a:p>
              <a:pPr algn="ctr">
                <a:lnSpc>
                  <a:spcPct val="90000"/>
                </a:lnSpc>
                <a:spcBef>
                  <a:spcPts val="400"/>
                </a:spcBef>
              </a:pPr>
              <a:r>
                <a:rPr b="0" i="1" lang="en-US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&lt;</a:t>
              </a:r>
              <a:r>
                <a:rPr b="0" i="1" lang="ru-RU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фото</a:t>
              </a:r>
              <a:r>
                <a:rPr b="0" i="1" lang="en-US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&gt;</a:t>
              </a:r>
              <a:endParaRPr b="0" lang="ru-RU" sz="1500" spc="-1" strike="noStrike">
                <a:latin typeface="Arial"/>
              </a:endParaRPr>
            </a:p>
          </p:txBody>
        </p:sp>
        <p:sp>
          <p:nvSpPr>
            <p:cNvPr id="410" name="CustomShape 38"/>
            <p:cNvSpPr/>
            <p:nvPr/>
          </p:nvSpPr>
          <p:spPr>
            <a:xfrm>
              <a:off x="738360" y="5225040"/>
              <a:ext cx="2157840" cy="46116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500" spc="-1" strike="noStrike">
                  <a:solidFill>
                    <a:srgbClr val="156c9c"/>
                  </a:solidFill>
                  <a:latin typeface="Arial Narrow"/>
                  <a:ea typeface="DejaVu Sans"/>
                </a:rPr>
                <a:t>Наименование №Х</a:t>
              </a:r>
              <a:endParaRPr b="0" lang="ru-RU" sz="1500" spc="-1" strike="noStrike">
                <a:latin typeface="Arial"/>
              </a:endParaRPr>
            </a:p>
            <a:p>
              <a:pPr lvl="1" marL="164520" indent="-163800">
                <a:lnSpc>
                  <a:spcPct val="90000"/>
                </a:lnSpc>
                <a:spcBef>
                  <a:spcPts val="400"/>
                </a:spcBef>
                <a:buClr>
                  <a:srgbClr val="000000"/>
                </a:buClr>
                <a:buFont typeface="Arial Narrow"/>
                <a:buChar char="&gt;"/>
              </a:pPr>
              <a:r>
                <a:rPr b="0" lang="ru-RU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Краткое описание</a:t>
              </a:r>
              <a:endParaRPr b="0" lang="ru-RU" sz="1500" spc="-1" strike="noStrike">
                <a:latin typeface="Arial"/>
              </a:endParaRPr>
            </a:p>
          </p:txBody>
        </p:sp>
        <p:sp>
          <p:nvSpPr>
            <p:cNvPr id="411" name="CustomShape 39"/>
            <p:cNvSpPr/>
            <p:nvPr/>
          </p:nvSpPr>
          <p:spPr>
            <a:xfrm>
              <a:off x="4154400" y="5225040"/>
              <a:ext cx="1057320" cy="5346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0" i="1" lang="ru-RU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см. п. 3.4.2 требований к мастер-плану</a:t>
              </a:r>
              <a:endParaRPr b="0" lang="ru-RU" sz="1300" spc="-1" strike="noStrike">
                <a:latin typeface="Arial"/>
              </a:endParaRPr>
            </a:p>
          </p:txBody>
        </p:sp>
        <p:sp>
          <p:nvSpPr>
            <p:cNvPr id="412" name="CustomShape 40"/>
            <p:cNvSpPr/>
            <p:nvPr/>
          </p:nvSpPr>
          <p:spPr>
            <a:xfrm>
              <a:off x="5303520" y="5225040"/>
              <a:ext cx="1279800" cy="5346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0" i="1" lang="ru-RU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см. п. 2.1.8, 6.2.3, 7.1.2 требований к мастер-плану</a:t>
              </a:r>
              <a:endParaRPr b="0" lang="ru-RU" sz="1300" spc="-1" strike="noStrike">
                <a:latin typeface="Arial"/>
              </a:endParaRPr>
            </a:p>
          </p:txBody>
        </p:sp>
        <p:sp>
          <p:nvSpPr>
            <p:cNvPr id="413" name="CustomShape 41"/>
            <p:cNvSpPr/>
            <p:nvPr/>
          </p:nvSpPr>
          <p:spPr>
            <a:xfrm>
              <a:off x="7979400" y="5225040"/>
              <a:ext cx="1241280" cy="2052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0" lang="ru-RU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20ХХ - 20ХХ гг.</a:t>
              </a:r>
              <a:endParaRPr b="0" lang="ru-RU" sz="1500" spc="-1" strike="noStrike">
                <a:latin typeface="Arial"/>
              </a:endParaRPr>
            </a:p>
          </p:txBody>
        </p:sp>
      </p:grpSp>
      <p:grpSp>
        <p:nvGrpSpPr>
          <p:cNvPr id="414" name="Group 42"/>
          <p:cNvGrpSpPr/>
          <p:nvPr/>
        </p:nvGrpSpPr>
        <p:grpSpPr>
          <a:xfrm>
            <a:off x="6673680" y="1777320"/>
            <a:ext cx="1214280" cy="3652920"/>
            <a:chOff x="6673680" y="1777320"/>
            <a:chExt cx="1214280" cy="3652920"/>
          </a:xfrm>
        </p:grpSpPr>
        <p:sp>
          <p:nvSpPr>
            <p:cNvPr id="415" name="CustomShape 43"/>
            <p:cNvSpPr/>
            <p:nvPr/>
          </p:nvSpPr>
          <p:spPr>
            <a:xfrm>
              <a:off x="6673680" y="1777320"/>
              <a:ext cx="1213920" cy="4824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72000" anchor="b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Стоимость реализации</a:t>
              </a:r>
              <a:endParaRPr b="0" lang="ru-RU" sz="1500" spc="-1" strike="noStrike">
                <a:latin typeface="Arial"/>
              </a:endParaRPr>
            </a:p>
          </p:txBody>
        </p:sp>
        <p:sp>
          <p:nvSpPr>
            <p:cNvPr id="416" name="Line 44"/>
            <p:cNvSpPr/>
            <p:nvPr/>
          </p:nvSpPr>
          <p:spPr>
            <a:xfrm>
              <a:off x="6673680" y="2260440"/>
              <a:ext cx="1214280" cy="0"/>
            </a:xfrm>
            <a:prstGeom prst="line">
              <a:avLst/>
            </a:prstGeom>
            <a:ln w="15840"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417" name="CustomShape 45"/>
            <p:cNvSpPr/>
            <p:nvPr/>
          </p:nvSpPr>
          <p:spPr>
            <a:xfrm>
              <a:off x="6675120" y="2412360"/>
              <a:ext cx="1212120" cy="2052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0" lang="ru-RU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Х ХХХ млн руб.</a:t>
              </a:r>
              <a:endParaRPr b="0" lang="ru-RU" sz="1500" spc="-1" strike="noStrike">
                <a:latin typeface="Arial"/>
              </a:endParaRPr>
            </a:p>
          </p:txBody>
        </p:sp>
        <p:sp>
          <p:nvSpPr>
            <p:cNvPr id="418" name="CustomShape 46"/>
            <p:cNvSpPr/>
            <p:nvPr/>
          </p:nvSpPr>
          <p:spPr>
            <a:xfrm>
              <a:off x="6675120" y="3350160"/>
              <a:ext cx="1212120" cy="2052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0" lang="ru-RU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Х ХХХ млн руб.</a:t>
              </a:r>
              <a:endParaRPr b="0" lang="ru-RU" sz="1500" spc="-1" strike="noStrike">
                <a:latin typeface="Arial"/>
              </a:endParaRPr>
            </a:p>
          </p:txBody>
        </p:sp>
        <p:sp>
          <p:nvSpPr>
            <p:cNvPr id="419" name="CustomShape 47"/>
            <p:cNvSpPr/>
            <p:nvPr/>
          </p:nvSpPr>
          <p:spPr>
            <a:xfrm>
              <a:off x="6675120" y="4287600"/>
              <a:ext cx="1212120" cy="2052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0" lang="ru-RU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Х ХХХ млн руб.</a:t>
              </a:r>
              <a:endParaRPr b="0" lang="ru-RU" sz="1500" spc="-1" strike="noStrike">
                <a:latin typeface="Arial"/>
              </a:endParaRPr>
            </a:p>
          </p:txBody>
        </p:sp>
        <p:sp>
          <p:nvSpPr>
            <p:cNvPr id="420" name="CustomShape 48"/>
            <p:cNvSpPr/>
            <p:nvPr/>
          </p:nvSpPr>
          <p:spPr>
            <a:xfrm>
              <a:off x="6675120" y="5225040"/>
              <a:ext cx="1212120" cy="2052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0" lang="ru-RU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Х ХХХ млн руб.</a:t>
              </a:r>
              <a:endParaRPr b="0" lang="ru-RU" sz="1500" spc="-1" strike="noStrike">
                <a:latin typeface="Arial"/>
              </a:endParaRPr>
            </a:p>
          </p:txBody>
        </p:sp>
      </p:grpSp>
      <p:pic>
        <p:nvPicPr>
          <p:cNvPr id="421" name="Рисунок 427" descr=""/>
          <p:cNvPicPr/>
          <p:nvPr/>
        </p:nvPicPr>
        <p:blipFill>
          <a:blip r:embed="rId1"/>
          <a:stretch/>
        </p:blipFill>
        <p:spPr>
          <a:xfrm>
            <a:off x="360" y="0"/>
            <a:ext cx="360" cy="3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CustomShape 1" hidden="1"/>
          <p:cNvSpPr/>
          <p:nvPr/>
        </p:nvSpPr>
        <p:spPr>
          <a:xfrm>
            <a:off x="0" y="0"/>
            <a:ext cx="158040" cy="15804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23" name="CustomShape 2"/>
          <p:cNvSpPr/>
          <p:nvPr/>
        </p:nvSpPr>
        <p:spPr>
          <a:xfrm>
            <a:off x="738000" y="720000"/>
            <a:ext cx="8535240" cy="747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Autofit/>
          </a:bodyPr>
          <a:p>
            <a:pPr>
              <a:lnSpc>
                <a:spcPct val="90000"/>
              </a:lnSpc>
            </a:pPr>
            <a:r>
              <a:rPr b="0" lang="ru-RU" sz="2700" spc="-1" strike="noStrike">
                <a:solidFill>
                  <a:srgbClr val="000000"/>
                </a:solidFill>
                <a:latin typeface="Arial Narrow"/>
                <a:ea typeface="DejaVu Sans"/>
              </a:rPr>
              <a:t>Также будут построены ХХ дополнительных туристских объектов совокупной стоимостью ХХ млн руб.</a:t>
            </a:r>
            <a:endParaRPr b="0" lang="ru-RU" sz="2700" spc="-1" strike="noStrike">
              <a:latin typeface="Arial"/>
            </a:endParaRPr>
          </a:p>
        </p:txBody>
      </p:sp>
      <p:sp>
        <p:nvSpPr>
          <p:cNvPr id="424" name="CustomShape 3"/>
          <p:cNvSpPr/>
          <p:nvPr/>
        </p:nvSpPr>
        <p:spPr>
          <a:xfrm>
            <a:off x="736560" y="222120"/>
            <a:ext cx="273600" cy="273600"/>
          </a:xfrm>
          <a:prstGeom prst="rect">
            <a:avLst/>
          </a:prstGeom>
          <a:solidFill>
            <a:schemeClr val="accent3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noAutofit/>
          </a:bodyPr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ffffff"/>
                </a:solidFill>
                <a:latin typeface="Arial Narrow"/>
                <a:ea typeface="DejaVu Sans"/>
              </a:rPr>
              <a:t>3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425" name="CustomShape 4"/>
          <p:cNvSpPr/>
          <p:nvPr/>
        </p:nvSpPr>
        <p:spPr>
          <a:xfrm>
            <a:off x="1113840" y="260640"/>
            <a:ext cx="4734360" cy="1785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Объекты инфраструктуры </a:t>
            </a:r>
            <a:r>
              <a:rPr b="0" lang="en-US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| </a:t>
            </a:r>
            <a:r>
              <a:rPr b="0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Дополнительная туристская инфраструктура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426" name="CustomShape 5"/>
          <p:cNvSpPr/>
          <p:nvPr/>
        </p:nvSpPr>
        <p:spPr>
          <a:xfrm>
            <a:off x="743400" y="6710760"/>
            <a:ext cx="593640" cy="1231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b">
            <a:spAutoFit/>
          </a:bodyPr>
          <a:p>
            <a:pPr>
              <a:lnSpc>
                <a:spcPct val="90000"/>
              </a:lnSpc>
            </a:pPr>
            <a:r>
              <a:rPr b="0" lang="ru-RU" sz="900" spc="-1" strike="noStrike">
                <a:solidFill>
                  <a:srgbClr val="000000"/>
                </a:solidFill>
                <a:latin typeface="Arial Narrow"/>
                <a:ea typeface="DejaVu Sans"/>
              </a:rPr>
              <a:t>Источник</a:t>
            </a:r>
            <a:r>
              <a:rPr b="0" lang="en-US" sz="900" spc="-1" strike="noStrike">
                <a:solidFill>
                  <a:srgbClr val="000000"/>
                </a:solidFill>
                <a:latin typeface="Arial Narrow"/>
                <a:ea typeface="DejaVu Sans"/>
              </a:rPr>
              <a:t>: xxx</a:t>
            </a:r>
            <a:endParaRPr b="0" lang="ru-RU" sz="900" spc="-1" strike="noStrike">
              <a:latin typeface="Arial"/>
            </a:endParaRPr>
          </a:p>
        </p:txBody>
      </p:sp>
      <p:sp>
        <p:nvSpPr>
          <p:cNvPr id="427" name="CustomShape 6"/>
          <p:cNvSpPr/>
          <p:nvPr/>
        </p:nvSpPr>
        <p:spPr>
          <a:xfrm>
            <a:off x="738000" y="6162480"/>
            <a:ext cx="8535240" cy="4726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72000" rIns="72000" tIns="72000" bIns="72000">
            <a:noAutofit/>
          </a:bodyPr>
          <a:p>
            <a:pPr>
              <a:lnSpc>
                <a:spcPct val="90000"/>
              </a:lnSpc>
              <a:spcBef>
                <a:spcPts val="201"/>
              </a:spcBef>
            </a:pPr>
            <a:r>
              <a:rPr b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Используемые материалы требований к мастер-плану: </a:t>
            </a: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объекты туристской инфраструктуры (2.1.7), перечень и описание планируемых к строительству объектов инфраструктуры (3.4.2)</a:t>
            </a:r>
            <a:endParaRPr b="0" lang="ru-RU" sz="13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201"/>
              </a:spcBef>
            </a:pPr>
            <a:endParaRPr b="0" lang="ru-RU" sz="1300" spc="-1" strike="noStrike">
              <a:latin typeface="Arial"/>
            </a:endParaRPr>
          </a:p>
        </p:txBody>
      </p:sp>
      <p:grpSp>
        <p:nvGrpSpPr>
          <p:cNvPr id="428" name="Group 7"/>
          <p:cNvGrpSpPr/>
          <p:nvPr/>
        </p:nvGrpSpPr>
        <p:grpSpPr>
          <a:xfrm>
            <a:off x="738000" y="1707480"/>
            <a:ext cx="1401120" cy="1285920"/>
            <a:chOff x="738000" y="1707480"/>
            <a:chExt cx="1401120" cy="1285920"/>
          </a:xfrm>
        </p:grpSpPr>
        <p:sp>
          <p:nvSpPr>
            <p:cNvPr id="429" name="CustomShape 8"/>
            <p:cNvSpPr/>
            <p:nvPr/>
          </p:nvSpPr>
          <p:spPr>
            <a:xfrm>
              <a:off x="738000" y="1707480"/>
              <a:ext cx="1401120" cy="554040"/>
            </a:xfrm>
            <a:prstGeom prst="rect">
              <a:avLst/>
            </a:prstGeom>
            <a:noFill/>
            <a:ln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72000" rIns="72000" tIns="72000" bIns="72000" anchor="ctr">
              <a:noAutofit/>
            </a:bodyPr>
            <a:p>
              <a:pPr algn="ctr">
                <a:lnSpc>
                  <a:spcPct val="90000"/>
                </a:lnSpc>
                <a:spcBef>
                  <a:spcPts val="400"/>
                </a:spcBef>
              </a:pPr>
              <a:r>
                <a:rPr b="0" i="1" lang="en-US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&lt;</a:t>
              </a:r>
              <a:r>
                <a:rPr b="0" i="1" lang="ru-RU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фото</a:t>
              </a:r>
              <a:r>
                <a:rPr b="0" i="1" lang="en-US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&gt;</a:t>
              </a:r>
              <a:endParaRPr b="0" lang="ru-RU" sz="1500" spc="-1" strike="noStrike">
                <a:latin typeface="Arial"/>
              </a:endParaRPr>
            </a:p>
          </p:txBody>
        </p:sp>
        <p:sp>
          <p:nvSpPr>
            <p:cNvPr id="430" name="CustomShape 9"/>
            <p:cNvSpPr/>
            <p:nvPr/>
          </p:nvSpPr>
          <p:spPr>
            <a:xfrm>
              <a:off x="738000" y="2412360"/>
              <a:ext cx="1401120" cy="58104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300" spc="-1" strike="noStrike">
                  <a:solidFill>
                    <a:srgbClr val="156c9c"/>
                  </a:solidFill>
                  <a:latin typeface="Arial Narrow"/>
                  <a:ea typeface="DejaVu Sans"/>
                </a:rPr>
                <a:t>Наименование № 1</a:t>
              </a:r>
              <a:endParaRPr b="0" lang="ru-RU" sz="1300" spc="-1" strike="noStrike">
                <a:latin typeface="Arial"/>
              </a:endParaRPr>
            </a:p>
            <a:p>
              <a:pPr lvl="1" marL="164520" indent="-163800">
                <a:lnSpc>
                  <a:spcPct val="90000"/>
                </a:lnSpc>
                <a:spcBef>
                  <a:spcPts val="400"/>
                </a:spcBef>
                <a:buClr>
                  <a:srgbClr val="000000"/>
                </a:buClr>
                <a:buFont typeface="Arial Narrow"/>
                <a:buChar char="&gt;"/>
              </a:pPr>
              <a:r>
                <a:rPr b="0" lang="ru-RU" sz="11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Краткое описание</a:t>
              </a:r>
              <a:endParaRPr b="0" lang="ru-RU" sz="1100" spc="-1" strike="noStrike">
                <a:latin typeface="Arial"/>
              </a:endParaRPr>
            </a:p>
            <a:p>
              <a:pPr lvl="1" marL="164520" indent="-163800">
                <a:lnSpc>
                  <a:spcPct val="90000"/>
                </a:lnSpc>
                <a:spcBef>
                  <a:spcPts val="400"/>
                </a:spcBef>
                <a:buClr>
                  <a:srgbClr val="000000"/>
                </a:buClr>
                <a:buFont typeface="Arial Narrow"/>
                <a:buChar char="&gt;"/>
              </a:pPr>
              <a:r>
                <a:rPr b="0" lang="ru-RU" sz="11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Стоимость объекта</a:t>
              </a:r>
              <a:endParaRPr b="0" lang="ru-RU" sz="1100" spc="-1" strike="noStrike">
                <a:latin typeface="Arial"/>
              </a:endParaRPr>
            </a:p>
          </p:txBody>
        </p:sp>
      </p:grpSp>
      <p:grpSp>
        <p:nvGrpSpPr>
          <p:cNvPr id="431" name="Group 10"/>
          <p:cNvGrpSpPr/>
          <p:nvPr/>
        </p:nvGrpSpPr>
        <p:grpSpPr>
          <a:xfrm>
            <a:off x="2520720" y="1707480"/>
            <a:ext cx="1401120" cy="1285920"/>
            <a:chOff x="2520720" y="1707480"/>
            <a:chExt cx="1401120" cy="1285920"/>
          </a:xfrm>
        </p:grpSpPr>
        <p:sp>
          <p:nvSpPr>
            <p:cNvPr id="432" name="CustomShape 11"/>
            <p:cNvSpPr/>
            <p:nvPr/>
          </p:nvSpPr>
          <p:spPr>
            <a:xfrm>
              <a:off x="2520720" y="1707480"/>
              <a:ext cx="1401120" cy="554040"/>
            </a:xfrm>
            <a:prstGeom prst="rect">
              <a:avLst/>
            </a:prstGeom>
            <a:noFill/>
            <a:ln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72000" rIns="72000" tIns="72000" bIns="72000" anchor="ctr">
              <a:noAutofit/>
            </a:bodyPr>
            <a:p>
              <a:pPr algn="ctr">
                <a:lnSpc>
                  <a:spcPct val="90000"/>
                </a:lnSpc>
                <a:spcBef>
                  <a:spcPts val="400"/>
                </a:spcBef>
              </a:pPr>
              <a:r>
                <a:rPr b="0" i="1" lang="en-US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&lt;</a:t>
              </a:r>
              <a:r>
                <a:rPr b="0" i="1" lang="ru-RU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фото</a:t>
              </a:r>
              <a:r>
                <a:rPr b="0" i="1" lang="en-US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&gt;</a:t>
              </a:r>
              <a:endParaRPr b="0" lang="ru-RU" sz="1500" spc="-1" strike="noStrike">
                <a:latin typeface="Arial"/>
              </a:endParaRPr>
            </a:p>
          </p:txBody>
        </p:sp>
        <p:sp>
          <p:nvSpPr>
            <p:cNvPr id="433" name="CustomShape 12"/>
            <p:cNvSpPr/>
            <p:nvPr/>
          </p:nvSpPr>
          <p:spPr>
            <a:xfrm>
              <a:off x="2520720" y="2412360"/>
              <a:ext cx="1401120" cy="58104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300" spc="-1" strike="noStrike">
                  <a:solidFill>
                    <a:srgbClr val="156c9c"/>
                  </a:solidFill>
                  <a:latin typeface="Arial Narrow"/>
                  <a:ea typeface="DejaVu Sans"/>
                </a:rPr>
                <a:t>Наименование № 2</a:t>
              </a:r>
              <a:endParaRPr b="0" lang="ru-RU" sz="1300" spc="-1" strike="noStrike">
                <a:latin typeface="Arial"/>
              </a:endParaRPr>
            </a:p>
            <a:p>
              <a:pPr lvl="1" marL="164520" indent="-163800">
                <a:lnSpc>
                  <a:spcPct val="90000"/>
                </a:lnSpc>
                <a:spcBef>
                  <a:spcPts val="400"/>
                </a:spcBef>
                <a:buClr>
                  <a:srgbClr val="000000"/>
                </a:buClr>
                <a:buFont typeface="Arial Narrow"/>
                <a:buChar char="&gt;"/>
              </a:pPr>
              <a:r>
                <a:rPr b="0" lang="ru-RU" sz="11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Краткое описание</a:t>
              </a:r>
              <a:endParaRPr b="0" lang="ru-RU" sz="1100" spc="-1" strike="noStrike">
                <a:latin typeface="Arial"/>
              </a:endParaRPr>
            </a:p>
            <a:p>
              <a:pPr lvl="1" marL="164520" indent="-163800">
                <a:lnSpc>
                  <a:spcPct val="90000"/>
                </a:lnSpc>
                <a:spcBef>
                  <a:spcPts val="400"/>
                </a:spcBef>
                <a:buClr>
                  <a:srgbClr val="000000"/>
                </a:buClr>
                <a:buFont typeface="Arial Narrow"/>
                <a:buChar char="&gt;"/>
              </a:pPr>
              <a:r>
                <a:rPr b="0" lang="ru-RU" sz="11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Стоимость объекта</a:t>
              </a:r>
              <a:endParaRPr b="0" lang="ru-RU" sz="1100" spc="-1" strike="noStrike">
                <a:latin typeface="Arial"/>
              </a:endParaRPr>
            </a:p>
          </p:txBody>
        </p:sp>
      </p:grpSp>
      <p:grpSp>
        <p:nvGrpSpPr>
          <p:cNvPr id="434" name="Group 13"/>
          <p:cNvGrpSpPr/>
          <p:nvPr/>
        </p:nvGrpSpPr>
        <p:grpSpPr>
          <a:xfrm>
            <a:off x="4303440" y="1707480"/>
            <a:ext cx="1401120" cy="1285920"/>
            <a:chOff x="4303440" y="1707480"/>
            <a:chExt cx="1401120" cy="1285920"/>
          </a:xfrm>
        </p:grpSpPr>
        <p:sp>
          <p:nvSpPr>
            <p:cNvPr id="435" name="CustomShape 14"/>
            <p:cNvSpPr/>
            <p:nvPr/>
          </p:nvSpPr>
          <p:spPr>
            <a:xfrm>
              <a:off x="4303440" y="1707480"/>
              <a:ext cx="1401120" cy="554040"/>
            </a:xfrm>
            <a:prstGeom prst="rect">
              <a:avLst/>
            </a:prstGeom>
            <a:noFill/>
            <a:ln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72000" rIns="72000" tIns="72000" bIns="72000" anchor="ctr">
              <a:noAutofit/>
            </a:bodyPr>
            <a:p>
              <a:pPr algn="ctr">
                <a:lnSpc>
                  <a:spcPct val="90000"/>
                </a:lnSpc>
                <a:spcBef>
                  <a:spcPts val="400"/>
                </a:spcBef>
              </a:pPr>
              <a:r>
                <a:rPr b="0" i="1" lang="en-US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&lt;</a:t>
              </a:r>
              <a:r>
                <a:rPr b="0" i="1" lang="ru-RU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фото</a:t>
              </a:r>
              <a:r>
                <a:rPr b="0" i="1" lang="en-US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&gt;</a:t>
              </a:r>
              <a:endParaRPr b="0" lang="ru-RU" sz="1500" spc="-1" strike="noStrike">
                <a:latin typeface="Arial"/>
              </a:endParaRPr>
            </a:p>
          </p:txBody>
        </p:sp>
        <p:sp>
          <p:nvSpPr>
            <p:cNvPr id="436" name="CustomShape 15"/>
            <p:cNvSpPr/>
            <p:nvPr/>
          </p:nvSpPr>
          <p:spPr>
            <a:xfrm>
              <a:off x="4303440" y="2412360"/>
              <a:ext cx="1401120" cy="58104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300" spc="-1" strike="noStrike">
                  <a:solidFill>
                    <a:srgbClr val="156c9c"/>
                  </a:solidFill>
                  <a:latin typeface="Arial Narrow"/>
                  <a:ea typeface="DejaVu Sans"/>
                </a:rPr>
                <a:t>Наименование № 3</a:t>
              </a:r>
              <a:endParaRPr b="0" lang="ru-RU" sz="1300" spc="-1" strike="noStrike">
                <a:latin typeface="Arial"/>
              </a:endParaRPr>
            </a:p>
            <a:p>
              <a:pPr lvl="1" marL="164520" indent="-163800">
                <a:lnSpc>
                  <a:spcPct val="90000"/>
                </a:lnSpc>
                <a:spcBef>
                  <a:spcPts val="400"/>
                </a:spcBef>
                <a:buClr>
                  <a:srgbClr val="000000"/>
                </a:buClr>
                <a:buFont typeface="Arial Narrow"/>
                <a:buChar char="&gt;"/>
              </a:pPr>
              <a:r>
                <a:rPr b="0" lang="ru-RU" sz="11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Краткое описание</a:t>
              </a:r>
              <a:endParaRPr b="0" lang="ru-RU" sz="1100" spc="-1" strike="noStrike">
                <a:latin typeface="Arial"/>
              </a:endParaRPr>
            </a:p>
            <a:p>
              <a:pPr lvl="1" marL="164520" indent="-163800">
                <a:lnSpc>
                  <a:spcPct val="90000"/>
                </a:lnSpc>
                <a:spcBef>
                  <a:spcPts val="400"/>
                </a:spcBef>
                <a:buClr>
                  <a:srgbClr val="000000"/>
                </a:buClr>
                <a:buFont typeface="Arial Narrow"/>
                <a:buChar char="&gt;"/>
              </a:pPr>
              <a:r>
                <a:rPr b="0" lang="ru-RU" sz="11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Стоимость объекта</a:t>
              </a:r>
              <a:endParaRPr b="0" lang="ru-RU" sz="1100" spc="-1" strike="noStrike">
                <a:latin typeface="Arial"/>
              </a:endParaRPr>
            </a:p>
          </p:txBody>
        </p:sp>
      </p:grpSp>
      <p:grpSp>
        <p:nvGrpSpPr>
          <p:cNvPr id="437" name="Group 16"/>
          <p:cNvGrpSpPr/>
          <p:nvPr/>
        </p:nvGrpSpPr>
        <p:grpSpPr>
          <a:xfrm>
            <a:off x="6086520" y="1707480"/>
            <a:ext cx="1401120" cy="1285920"/>
            <a:chOff x="6086520" y="1707480"/>
            <a:chExt cx="1401120" cy="1285920"/>
          </a:xfrm>
        </p:grpSpPr>
        <p:sp>
          <p:nvSpPr>
            <p:cNvPr id="438" name="CustomShape 17"/>
            <p:cNvSpPr/>
            <p:nvPr/>
          </p:nvSpPr>
          <p:spPr>
            <a:xfrm>
              <a:off x="6086520" y="1707480"/>
              <a:ext cx="1401120" cy="554040"/>
            </a:xfrm>
            <a:prstGeom prst="rect">
              <a:avLst/>
            </a:prstGeom>
            <a:noFill/>
            <a:ln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72000" rIns="72000" tIns="72000" bIns="72000" anchor="ctr">
              <a:noAutofit/>
            </a:bodyPr>
            <a:p>
              <a:pPr algn="ctr">
                <a:lnSpc>
                  <a:spcPct val="90000"/>
                </a:lnSpc>
                <a:spcBef>
                  <a:spcPts val="400"/>
                </a:spcBef>
              </a:pPr>
              <a:r>
                <a:rPr b="0" i="1" lang="en-US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&lt;</a:t>
              </a:r>
              <a:r>
                <a:rPr b="0" i="1" lang="ru-RU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фото</a:t>
              </a:r>
              <a:r>
                <a:rPr b="0" i="1" lang="en-US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&gt;</a:t>
              </a:r>
              <a:endParaRPr b="0" lang="ru-RU" sz="1500" spc="-1" strike="noStrike">
                <a:latin typeface="Arial"/>
              </a:endParaRPr>
            </a:p>
          </p:txBody>
        </p:sp>
        <p:sp>
          <p:nvSpPr>
            <p:cNvPr id="439" name="CustomShape 18"/>
            <p:cNvSpPr/>
            <p:nvPr/>
          </p:nvSpPr>
          <p:spPr>
            <a:xfrm>
              <a:off x="6086520" y="2412360"/>
              <a:ext cx="1401120" cy="58104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300" spc="-1" strike="noStrike">
                  <a:solidFill>
                    <a:srgbClr val="156c9c"/>
                  </a:solidFill>
                  <a:latin typeface="Arial Narrow"/>
                  <a:ea typeface="DejaVu Sans"/>
                </a:rPr>
                <a:t>Наименование № 4</a:t>
              </a:r>
              <a:endParaRPr b="0" lang="ru-RU" sz="1300" spc="-1" strike="noStrike">
                <a:latin typeface="Arial"/>
              </a:endParaRPr>
            </a:p>
            <a:p>
              <a:pPr lvl="1" marL="164520" indent="-163800">
                <a:lnSpc>
                  <a:spcPct val="90000"/>
                </a:lnSpc>
                <a:spcBef>
                  <a:spcPts val="400"/>
                </a:spcBef>
                <a:buClr>
                  <a:srgbClr val="000000"/>
                </a:buClr>
                <a:buFont typeface="Arial Narrow"/>
                <a:buChar char="&gt;"/>
              </a:pPr>
              <a:r>
                <a:rPr b="0" lang="ru-RU" sz="11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Краткое описание</a:t>
              </a:r>
              <a:endParaRPr b="0" lang="ru-RU" sz="1100" spc="-1" strike="noStrike">
                <a:latin typeface="Arial"/>
              </a:endParaRPr>
            </a:p>
            <a:p>
              <a:pPr lvl="1" marL="164520" indent="-163800">
                <a:lnSpc>
                  <a:spcPct val="90000"/>
                </a:lnSpc>
                <a:spcBef>
                  <a:spcPts val="400"/>
                </a:spcBef>
                <a:buClr>
                  <a:srgbClr val="000000"/>
                </a:buClr>
                <a:buFont typeface="Arial Narrow"/>
                <a:buChar char="&gt;"/>
              </a:pPr>
              <a:r>
                <a:rPr b="0" lang="ru-RU" sz="11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Стоимость объекта</a:t>
              </a:r>
              <a:endParaRPr b="0" lang="ru-RU" sz="1100" spc="-1" strike="noStrike">
                <a:latin typeface="Arial"/>
              </a:endParaRPr>
            </a:p>
          </p:txBody>
        </p:sp>
      </p:grpSp>
      <p:grpSp>
        <p:nvGrpSpPr>
          <p:cNvPr id="440" name="Group 19"/>
          <p:cNvGrpSpPr/>
          <p:nvPr/>
        </p:nvGrpSpPr>
        <p:grpSpPr>
          <a:xfrm>
            <a:off x="7869240" y="1707480"/>
            <a:ext cx="1401120" cy="1285920"/>
            <a:chOff x="7869240" y="1707480"/>
            <a:chExt cx="1401120" cy="1285920"/>
          </a:xfrm>
        </p:grpSpPr>
        <p:sp>
          <p:nvSpPr>
            <p:cNvPr id="441" name="CustomShape 20"/>
            <p:cNvSpPr/>
            <p:nvPr/>
          </p:nvSpPr>
          <p:spPr>
            <a:xfrm>
              <a:off x="7869240" y="1707480"/>
              <a:ext cx="1401120" cy="554040"/>
            </a:xfrm>
            <a:prstGeom prst="rect">
              <a:avLst/>
            </a:prstGeom>
            <a:noFill/>
            <a:ln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72000" rIns="72000" tIns="72000" bIns="72000" anchor="ctr">
              <a:noAutofit/>
            </a:bodyPr>
            <a:p>
              <a:pPr algn="ctr">
                <a:lnSpc>
                  <a:spcPct val="90000"/>
                </a:lnSpc>
                <a:spcBef>
                  <a:spcPts val="400"/>
                </a:spcBef>
              </a:pPr>
              <a:r>
                <a:rPr b="0" i="1" lang="en-US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&lt;</a:t>
              </a:r>
              <a:r>
                <a:rPr b="0" i="1" lang="ru-RU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фото</a:t>
              </a:r>
              <a:r>
                <a:rPr b="0" i="1" lang="en-US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&gt;</a:t>
              </a:r>
              <a:endParaRPr b="0" lang="ru-RU" sz="1500" spc="-1" strike="noStrike">
                <a:latin typeface="Arial"/>
              </a:endParaRPr>
            </a:p>
          </p:txBody>
        </p:sp>
        <p:sp>
          <p:nvSpPr>
            <p:cNvPr id="442" name="CustomShape 21"/>
            <p:cNvSpPr/>
            <p:nvPr/>
          </p:nvSpPr>
          <p:spPr>
            <a:xfrm>
              <a:off x="7869240" y="2412360"/>
              <a:ext cx="1401120" cy="58104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300" spc="-1" strike="noStrike">
                  <a:solidFill>
                    <a:srgbClr val="156c9c"/>
                  </a:solidFill>
                  <a:latin typeface="Arial Narrow"/>
                  <a:ea typeface="DejaVu Sans"/>
                </a:rPr>
                <a:t>Наименование № </a:t>
              </a:r>
              <a:r>
                <a:rPr b="1" lang="en-US" sz="1300" spc="-1" strike="noStrike">
                  <a:solidFill>
                    <a:srgbClr val="156c9c"/>
                  </a:solidFill>
                  <a:latin typeface="Arial Narrow"/>
                  <a:ea typeface="DejaVu Sans"/>
                </a:rPr>
                <a:t>X</a:t>
              </a:r>
              <a:endParaRPr b="0" lang="ru-RU" sz="1300" spc="-1" strike="noStrike">
                <a:latin typeface="Arial"/>
              </a:endParaRPr>
            </a:p>
            <a:p>
              <a:pPr lvl="1" marL="164520" indent="-163800">
                <a:lnSpc>
                  <a:spcPct val="90000"/>
                </a:lnSpc>
                <a:spcBef>
                  <a:spcPts val="400"/>
                </a:spcBef>
                <a:buClr>
                  <a:srgbClr val="000000"/>
                </a:buClr>
                <a:buFont typeface="Arial Narrow"/>
                <a:buChar char="&gt;"/>
              </a:pPr>
              <a:r>
                <a:rPr b="0" lang="ru-RU" sz="11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Краткое описание</a:t>
              </a:r>
              <a:endParaRPr b="0" lang="ru-RU" sz="1100" spc="-1" strike="noStrike">
                <a:latin typeface="Arial"/>
              </a:endParaRPr>
            </a:p>
            <a:p>
              <a:pPr lvl="1" marL="164520" indent="-163800">
                <a:lnSpc>
                  <a:spcPct val="90000"/>
                </a:lnSpc>
                <a:spcBef>
                  <a:spcPts val="400"/>
                </a:spcBef>
                <a:buClr>
                  <a:srgbClr val="000000"/>
                </a:buClr>
                <a:buFont typeface="Arial Narrow"/>
                <a:buChar char="&gt;"/>
              </a:pPr>
              <a:r>
                <a:rPr b="0" lang="ru-RU" sz="11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Стоимость объекта</a:t>
              </a:r>
              <a:endParaRPr b="0" lang="ru-RU" sz="1100" spc="-1" strike="noStrike">
                <a:latin typeface="Arial"/>
              </a:endParaRPr>
            </a:p>
          </p:txBody>
        </p:sp>
      </p:grpSp>
      <p:grpSp>
        <p:nvGrpSpPr>
          <p:cNvPr id="443" name="Group 22"/>
          <p:cNvGrpSpPr/>
          <p:nvPr/>
        </p:nvGrpSpPr>
        <p:grpSpPr>
          <a:xfrm>
            <a:off x="738000" y="3750480"/>
            <a:ext cx="1401120" cy="1285920"/>
            <a:chOff x="738000" y="3750480"/>
            <a:chExt cx="1401120" cy="1285920"/>
          </a:xfrm>
        </p:grpSpPr>
        <p:sp>
          <p:nvSpPr>
            <p:cNvPr id="444" name="CustomShape 23"/>
            <p:cNvSpPr/>
            <p:nvPr/>
          </p:nvSpPr>
          <p:spPr>
            <a:xfrm>
              <a:off x="738000" y="3750480"/>
              <a:ext cx="1401120" cy="554040"/>
            </a:xfrm>
            <a:prstGeom prst="rect">
              <a:avLst/>
            </a:prstGeom>
            <a:noFill/>
            <a:ln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72000" rIns="72000" tIns="72000" bIns="72000" anchor="ctr">
              <a:noAutofit/>
            </a:bodyPr>
            <a:p>
              <a:pPr algn="ctr">
                <a:lnSpc>
                  <a:spcPct val="90000"/>
                </a:lnSpc>
                <a:spcBef>
                  <a:spcPts val="400"/>
                </a:spcBef>
              </a:pPr>
              <a:r>
                <a:rPr b="0" i="1" lang="en-US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&lt;</a:t>
              </a:r>
              <a:r>
                <a:rPr b="0" i="1" lang="ru-RU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фото</a:t>
              </a:r>
              <a:r>
                <a:rPr b="0" i="1" lang="en-US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&gt;</a:t>
              </a:r>
              <a:endParaRPr b="0" lang="ru-RU" sz="1500" spc="-1" strike="noStrike">
                <a:latin typeface="Arial"/>
              </a:endParaRPr>
            </a:p>
          </p:txBody>
        </p:sp>
        <p:sp>
          <p:nvSpPr>
            <p:cNvPr id="445" name="CustomShape 24"/>
            <p:cNvSpPr/>
            <p:nvPr/>
          </p:nvSpPr>
          <p:spPr>
            <a:xfrm>
              <a:off x="738000" y="4455360"/>
              <a:ext cx="1401120" cy="58104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300" spc="-1" strike="noStrike">
                  <a:solidFill>
                    <a:srgbClr val="156c9c"/>
                  </a:solidFill>
                  <a:latin typeface="Arial Narrow"/>
                  <a:ea typeface="DejaVu Sans"/>
                </a:rPr>
                <a:t>Наименование № </a:t>
              </a:r>
              <a:r>
                <a:rPr b="1" lang="en-US" sz="1300" spc="-1" strike="noStrike">
                  <a:solidFill>
                    <a:srgbClr val="156c9c"/>
                  </a:solidFill>
                  <a:latin typeface="Arial Narrow"/>
                  <a:ea typeface="DejaVu Sans"/>
                </a:rPr>
                <a:t>X</a:t>
              </a:r>
              <a:endParaRPr b="0" lang="ru-RU" sz="1300" spc="-1" strike="noStrike">
                <a:latin typeface="Arial"/>
              </a:endParaRPr>
            </a:p>
            <a:p>
              <a:pPr lvl="1" marL="164520" indent="-163800">
                <a:lnSpc>
                  <a:spcPct val="90000"/>
                </a:lnSpc>
                <a:spcBef>
                  <a:spcPts val="400"/>
                </a:spcBef>
                <a:buClr>
                  <a:srgbClr val="000000"/>
                </a:buClr>
                <a:buFont typeface="Arial Narrow"/>
                <a:buChar char="&gt;"/>
              </a:pPr>
              <a:r>
                <a:rPr b="0" lang="ru-RU" sz="11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Краткое описание</a:t>
              </a:r>
              <a:endParaRPr b="0" lang="ru-RU" sz="1100" spc="-1" strike="noStrike">
                <a:latin typeface="Arial"/>
              </a:endParaRPr>
            </a:p>
            <a:p>
              <a:pPr lvl="1" marL="164520" indent="-163800">
                <a:lnSpc>
                  <a:spcPct val="90000"/>
                </a:lnSpc>
                <a:spcBef>
                  <a:spcPts val="400"/>
                </a:spcBef>
                <a:buClr>
                  <a:srgbClr val="000000"/>
                </a:buClr>
                <a:buFont typeface="Arial Narrow"/>
                <a:buChar char="&gt;"/>
              </a:pPr>
              <a:r>
                <a:rPr b="0" lang="ru-RU" sz="11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Стоимость объекта</a:t>
              </a:r>
              <a:endParaRPr b="0" lang="ru-RU" sz="1100" spc="-1" strike="noStrike">
                <a:latin typeface="Arial"/>
              </a:endParaRPr>
            </a:p>
          </p:txBody>
        </p:sp>
      </p:grpSp>
      <p:grpSp>
        <p:nvGrpSpPr>
          <p:cNvPr id="446" name="Group 25"/>
          <p:cNvGrpSpPr/>
          <p:nvPr/>
        </p:nvGrpSpPr>
        <p:grpSpPr>
          <a:xfrm>
            <a:off x="2520720" y="3750480"/>
            <a:ext cx="1401120" cy="1285920"/>
            <a:chOff x="2520720" y="3750480"/>
            <a:chExt cx="1401120" cy="1285920"/>
          </a:xfrm>
        </p:grpSpPr>
        <p:sp>
          <p:nvSpPr>
            <p:cNvPr id="447" name="CustomShape 26"/>
            <p:cNvSpPr/>
            <p:nvPr/>
          </p:nvSpPr>
          <p:spPr>
            <a:xfrm>
              <a:off x="2520720" y="3750480"/>
              <a:ext cx="1401120" cy="554040"/>
            </a:xfrm>
            <a:prstGeom prst="rect">
              <a:avLst/>
            </a:prstGeom>
            <a:noFill/>
            <a:ln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72000" rIns="72000" tIns="72000" bIns="72000" anchor="ctr">
              <a:noAutofit/>
            </a:bodyPr>
            <a:p>
              <a:pPr algn="ctr">
                <a:lnSpc>
                  <a:spcPct val="90000"/>
                </a:lnSpc>
                <a:spcBef>
                  <a:spcPts val="400"/>
                </a:spcBef>
              </a:pPr>
              <a:r>
                <a:rPr b="0" i="1" lang="en-US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&lt;</a:t>
              </a:r>
              <a:r>
                <a:rPr b="0" i="1" lang="ru-RU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фото</a:t>
              </a:r>
              <a:r>
                <a:rPr b="0" i="1" lang="en-US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&gt;</a:t>
              </a:r>
              <a:endParaRPr b="0" lang="ru-RU" sz="1500" spc="-1" strike="noStrike">
                <a:latin typeface="Arial"/>
              </a:endParaRPr>
            </a:p>
          </p:txBody>
        </p:sp>
        <p:sp>
          <p:nvSpPr>
            <p:cNvPr id="448" name="CustomShape 27"/>
            <p:cNvSpPr/>
            <p:nvPr/>
          </p:nvSpPr>
          <p:spPr>
            <a:xfrm>
              <a:off x="2520720" y="4455360"/>
              <a:ext cx="1401120" cy="58104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300" spc="-1" strike="noStrike">
                  <a:solidFill>
                    <a:srgbClr val="156c9c"/>
                  </a:solidFill>
                  <a:latin typeface="Arial Narrow"/>
                  <a:ea typeface="DejaVu Sans"/>
                </a:rPr>
                <a:t>Наименование № </a:t>
              </a:r>
              <a:r>
                <a:rPr b="1" lang="en-US" sz="1300" spc="-1" strike="noStrike">
                  <a:solidFill>
                    <a:srgbClr val="156c9c"/>
                  </a:solidFill>
                  <a:latin typeface="Arial Narrow"/>
                  <a:ea typeface="DejaVu Sans"/>
                </a:rPr>
                <a:t>X</a:t>
              </a:r>
              <a:endParaRPr b="0" lang="ru-RU" sz="1300" spc="-1" strike="noStrike">
                <a:latin typeface="Arial"/>
              </a:endParaRPr>
            </a:p>
            <a:p>
              <a:pPr lvl="1" marL="164520" indent="-163800">
                <a:lnSpc>
                  <a:spcPct val="90000"/>
                </a:lnSpc>
                <a:spcBef>
                  <a:spcPts val="400"/>
                </a:spcBef>
                <a:buClr>
                  <a:srgbClr val="000000"/>
                </a:buClr>
                <a:buFont typeface="Arial Narrow"/>
                <a:buChar char="&gt;"/>
              </a:pPr>
              <a:r>
                <a:rPr b="0" lang="ru-RU" sz="11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Краткое описание</a:t>
              </a:r>
              <a:endParaRPr b="0" lang="ru-RU" sz="1100" spc="-1" strike="noStrike">
                <a:latin typeface="Arial"/>
              </a:endParaRPr>
            </a:p>
            <a:p>
              <a:pPr lvl="1" marL="164520" indent="-163800">
                <a:lnSpc>
                  <a:spcPct val="90000"/>
                </a:lnSpc>
                <a:spcBef>
                  <a:spcPts val="400"/>
                </a:spcBef>
                <a:buClr>
                  <a:srgbClr val="000000"/>
                </a:buClr>
                <a:buFont typeface="Arial Narrow"/>
                <a:buChar char="&gt;"/>
              </a:pPr>
              <a:r>
                <a:rPr b="0" lang="ru-RU" sz="11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Стоимость объекта</a:t>
              </a:r>
              <a:endParaRPr b="0" lang="ru-RU" sz="1100" spc="-1" strike="noStrike">
                <a:latin typeface="Arial"/>
              </a:endParaRPr>
            </a:p>
          </p:txBody>
        </p:sp>
      </p:grpSp>
      <p:grpSp>
        <p:nvGrpSpPr>
          <p:cNvPr id="449" name="Group 28"/>
          <p:cNvGrpSpPr/>
          <p:nvPr/>
        </p:nvGrpSpPr>
        <p:grpSpPr>
          <a:xfrm>
            <a:off x="4303440" y="3750480"/>
            <a:ext cx="1401120" cy="1285920"/>
            <a:chOff x="4303440" y="3750480"/>
            <a:chExt cx="1401120" cy="1285920"/>
          </a:xfrm>
        </p:grpSpPr>
        <p:sp>
          <p:nvSpPr>
            <p:cNvPr id="450" name="CustomShape 29"/>
            <p:cNvSpPr/>
            <p:nvPr/>
          </p:nvSpPr>
          <p:spPr>
            <a:xfrm>
              <a:off x="4303440" y="3750480"/>
              <a:ext cx="1401120" cy="554040"/>
            </a:xfrm>
            <a:prstGeom prst="rect">
              <a:avLst/>
            </a:prstGeom>
            <a:noFill/>
            <a:ln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72000" rIns="72000" tIns="72000" bIns="72000" anchor="ctr">
              <a:noAutofit/>
            </a:bodyPr>
            <a:p>
              <a:pPr algn="ctr">
                <a:lnSpc>
                  <a:spcPct val="90000"/>
                </a:lnSpc>
                <a:spcBef>
                  <a:spcPts val="400"/>
                </a:spcBef>
              </a:pPr>
              <a:r>
                <a:rPr b="0" i="1" lang="en-US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&lt;</a:t>
              </a:r>
              <a:r>
                <a:rPr b="0" i="1" lang="ru-RU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фото</a:t>
              </a:r>
              <a:r>
                <a:rPr b="0" i="1" lang="en-US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&gt;</a:t>
              </a:r>
              <a:endParaRPr b="0" lang="ru-RU" sz="1500" spc="-1" strike="noStrike">
                <a:latin typeface="Arial"/>
              </a:endParaRPr>
            </a:p>
          </p:txBody>
        </p:sp>
        <p:sp>
          <p:nvSpPr>
            <p:cNvPr id="451" name="CustomShape 30"/>
            <p:cNvSpPr/>
            <p:nvPr/>
          </p:nvSpPr>
          <p:spPr>
            <a:xfrm>
              <a:off x="4303440" y="4455360"/>
              <a:ext cx="1401120" cy="58104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300" spc="-1" strike="noStrike">
                  <a:solidFill>
                    <a:srgbClr val="156c9c"/>
                  </a:solidFill>
                  <a:latin typeface="Arial Narrow"/>
                  <a:ea typeface="DejaVu Sans"/>
                </a:rPr>
                <a:t>Наименование № </a:t>
              </a:r>
              <a:r>
                <a:rPr b="1" lang="en-US" sz="1300" spc="-1" strike="noStrike">
                  <a:solidFill>
                    <a:srgbClr val="156c9c"/>
                  </a:solidFill>
                  <a:latin typeface="Arial Narrow"/>
                  <a:ea typeface="DejaVu Sans"/>
                </a:rPr>
                <a:t>X</a:t>
              </a:r>
              <a:endParaRPr b="0" lang="ru-RU" sz="1300" spc="-1" strike="noStrike">
                <a:latin typeface="Arial"/>
              </a:endParaRPr>
            </a:p>
            <a:p>
              <a:pPr lvl="1" marL="164520" indent="-163800">
                <a:lnSpc>
                  <a:spcPct val="90000"/>
                </a:lnSpc>
                <a:spcBef>
                  <a:spcPts val="400"/>
                </a:spcBef>
                <a:buClr>
                  <a:srgbClr val="000000"/>
                </a:buClr>
                <a:buFont typeface="Arial Narrow"/>
                <a:buChar char="&gt;"/>
              </a:pPr>
              <a:r>
                <a:rPr b="0" lang="ru-RU" sz="11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Краткое описание</a:t>
              </a:r>
              <a:endParaRPr b="0" lang="ru-RU" sz="1100" spc="-1" strike="noStrike">
                <a:latin typeface="Arial"/>
              </a:endParaRPr>
            </a:p>
            <a:p>
              <a:pPr lvl="1" marL="164520" indent="-163800">
                <a:lnSpc>
                  <a:spcPct val="90000"/>
                </a:lnSpc>
                <a:spcBef>
                  <a:spcPts val="400"/>
                </a:spcBef>
                <a:buClr>
                  <a:srgbClr val="000000"/>
                </a:buClr>
                <a:buFont typeface="Arial Narrow"/>
                <a:buChar char="&gt;"/>
              </a:pPr>
              <a:r>
                <a:rPr b="0" lang="ru-RU" sz="11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Стоимость объекта</a:t>
              </a:r>
              <a:endParaRPr b="0" lang="ru-RU" sz="1100" spc="-1" strike="noStrike">
                <a:latin typeface="Arial"/>
              </a:endParaRPr>
            </a:p>
          </p:txBody>
        </p:sp>
      </p:grpSp>
      <p:grpSp>
        <p:nvGrpSpPr>
          <p:cNvPr id="452" name="Group 31"/>
          <p:cNvGrpSpPr/>
          <p:nvPr/>
        </p:nvGrpSpPr>
        <p:grpSpPr>
          <a:xfrm>
            <a:off x="6086520" y="3750480"/>
            <a:ext cx="1401120" cy="1285920"/>
            <a:chOff x="6086520" y="3750480"/>
            <a:chExt cx="1401120" cy="1285920"/>
          </a:xfrm>
        </p:grpSpPr>
        <p:sp>
          <p:nvSpPr>
            <p:cNvPr id="453" name="CustomShape 32"/>
            <p:cNvSpPr/>
            <p:nvPr/>
          </p:nvSpPr>
          <p:spPr>
            <a:xfrm>
              <a:off x="6086520" y="3750480"/>
              <a:ext cx="1401120" cy="554040"/>
            </a:xfrm>
            <a:prstGeom prst="rect">
              <a:avLst/>
            </a:prstGeom>
            <a:noFill/>
            <a:ln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72000" rIns="72000" tIns="72000" bIns="72000" anchor="ctr">
              <a:noAutofit/>
            </a:bodyPr>
            <a:p>
              <a:pPr algn="ctr">
                <a:lnSpc>
                  <a:spcPct val="90000"/>
                </a:lnSpc>
                <a:spcBef>
                  <a:spcPts val="400"/>
                </a:spcBef>
              </a:pPr>
              <a:r>
                <a:rPr b="0" i="1" lang="en-US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&lt;</a:t>
              </a:r>
              <a:r>
                <a:rPr b="0" i="1" lang="ru-RU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фото</a:t>
              </a:r>
              <a:r>
                <a:rPr b="0" i="1" lang="en-US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&gt;</a:t>
              </a:r>
              <a:endParaRPr b="0" lang="ru-RU" sz="1500" spc="-1" strike="noStrike">
                <a:latin typeface="Arial"/>
              </a:endParaRPr>
            </a:p>
          </p:txBody>
        </p:sp>
        <p:sp>
          <p:nvSpPr>
            <p:cNvPr id="454" name="CustomShape 33"/>
            <p:cNvSpPr/>
            <p:nvPr/>
          </p:nvSpPr>
          <p:spPr>
            <a:xfrm>
              <a:off x="6086520" y="4455360"/>
              <a:ext cx="1401120" cy="58104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300" spc="-1" strike="noStrike">
                  <a:solidFill>
                    <a:srgbClr val="156c9c"/>
                  </a:solidFill>
                  <a:latin typeface="Arial Narrow"/>
                  <a:ea typeface="DejaVu Sans"/>
                </a:rPr>
                <a:t>Наименование № </a:t>
              </a:r>
              <a:r>
                <a:rPr b="1" lang="en-US" sz="1300" spc="-1" strike="noStrike">
                  <a:solidFill>
                    <a:srgbClr val="156c9c"/>
                  </a:solidFill>
                  <a:latin typeface="Arial Narrow"/>
                  <a:ea typeface="DejaVu Sans"/>
                </a:rPr>
                <a:t>X</a:t>
              </a:r>
              <a:endParaRPr b="0" lang="ru-RU" sz="1300" spc="-1" strike="noStrike">
                <a:latin typeface="Arial"/>
              </a:endParaRPr>
            </a:p>
            <a:p>
              <a:pPr lvl="1" marL="164520" indent="-163800">
                <a:lnSpc>
                  <a:spcPct val="90000"/>
                </a:lnSpc>
                <a:spcBef>
                  <a:spcPts val="400"/>
                </a:spcBef>
                <a:buClr>
                  <a:srgbClr val="000000"/>
                </a:buClr>
                <a:buFont typeface="Arial Narrow"/>
                <a:buChar char="&gt;"/>
              </a:pPr>
              <a:r>
                <a:rPr b="0" lang="ru-RU" sz="11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Краткое описание</a:t>
              </a:r>
              <a:endParaRPr b="0" lang="ru-RU" sz="1100" spc="-1" strike="noStrike">
                <a:latin typeface="Arial"/>
              </a:endParaRPr>
            </a:p>
            <a:p>
              <a:pPr lvl="1" marL="164520" indent="-163800">
                <a:lnSpc>
                  <a:spcPct val="90000"/>
                </a:lnSpc>
                <a:spcBef>
                  <a:spcPts val="400"/>
                </a:spcBef>
                <a:buClr>
                  <a:srgbClr val="000000"/>
                </a:buClr>
                <a:buFont typeface="Arial Narrow"/>
                <a:buChar char="&gt;"/>
              </a:pPr>
              <a:r>
                <a:rPr b="0" lang="ru-RU" sz="11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Стоимость объекта</a:t>
              </a:r>
              <a:endParaRPr b="0" lang="ru-RU" sz="1100" spc="-1" strike="noStrike">
                <a:latin typeface="Arial"/>
              </a:endParaRPr>
            </a:p>
          </p:txBody>
        </p:sp>
      </p:grpSp>
      <p:grpSp>
        <p:nvGrpSpPr>
          <p:cNvPr id="455" name="Group 34"/>
          <p:cNvGrpSpPr/>
          <p:nvPr/>
        </p:nvGrpSpPr>
        <p:grpSpPr>
          <a:xfrm>
            <a:off x="7869240" y="3750480"/>
            <a:ext cx="1401120" cy="1285920"/>
            <a:chOff x="7869240" y="3750480"/>
            <a:chExt cx="1401120" cy="1285920"/>
          </a:xfrm>
        </p:grpSpPr>
        <p:sp>
          <p:nvSpPr>
            <p:cNvPr id="456" name="CustomShape 35"/>
            <p:cNvSpPr/>
            <p:nvPr/>
          </p:nvSpPr>
          <p:spPr>
            <a:xfrm>
              <a:off x="7869240" y="3750480"/>
              <a:ext cx="1401120" cy="554040"/>
            </a:xfrm>
            <a:prstGeom prst="rect">
              <a:avLst/>
            </a:prstGeom>
            <a:noFill/>
            <a:ln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72000" rIns="72000" tIns="72000" bIns="72000" anchor="ctr">
              <a:noAutofit/>
            </a:bodyPr>
            <a:p>
              <a:pPr algn="ctr">
                <a:lnSpc>
                  <a:spcPct val="90000"/>
                </a:lnSpc>
                <a:spcBef>
                  <a:spcPts val="400"/>
                </a:spcBef>
              </a:pPr>
              <a:r>
                <a:rPr b="0" i="1" lang="en-US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&lt;</a:t>
              </a:r>
              <a:r>
                <a:rPr b="0" i="1" lang="ru-RU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фото</a:t>
              </a:r>
              <a:r>
                <a:rPr b="0" i="1" lang="en-US" sz="1500" spc="-1" strike="noStrike">
                  <a:solidFill>
                    <a:srgbClr val="8d9399"/>
                  </a:solidFill>
                  <a:latin typeface="Arial Narrow"/>
                  <a:ea typeface="DejaVu Sans"/>
                </a:rPr>
                <a:t>&gt;</a:t>
              </a:r>
              <a:endParaRPr b="0" lang="ru-RU" sz="1500" spc="-1" strike="noStrike">
                <a:latin typeface="Arial"/>
              </a:endParaRPr>
            </a:p>
          </p:txBody>
        </p:sp>
        <p:sp>
          <p:nvSpPr>
            <p:cNvPr id="457" name="CustomShape 36"/>
            <p:cNvSpPr/>
            <p:nvPr/>
          </p:nvSpPr>
          <p:spPr>
            <a:xfrm>
              <a:off x="7869240" y="4455360"/>
              <a:ext cx="1401120" cy="58104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300" spc="-1" strike="noStrike">
                  <a:solidFill>
                    <a:srgbClr val="156c9c"/>
                  </a:solidFill>
                  <a:latin typeface="Arial Narrow"/>
                  <a:ea typeface="DejaVu Sans"/>
                </a:rPr>
                <a:t>Наименование № </a:t>
              </a:r>
              <a:r>
                <a:rPr b="1" lang="en-US" sz="1300" spc="-1" strike="noStrike">
                  <a:solidFill>
                    <a:srgbClr val="156c9c"/>
                  </a:solidFill>
                  <a:latin typeface="Arial Narrow"/>
                  <a:ea typeface="DejaVu Sans"/>
                </a:rPr>
                <a:t>X</a:t>
              </a:r>
              <a:endParaRPr b="0" lang="ru-RU" sz="1300" spc="-1" strike="noStrike">
                <a:latin typeface="Arial"/>
              </a:endParaRPr>
            </a:p>
            <a:p>
              <a:pPr lvl="1" marL="164520" indent="-163800">
                <a:lnSpc>
                  <a:spcPct val="90000"/>
                </a:lnSpc>
                <a:spcBef>
                  <a:spcPts val="400"/>
                </a:spcBef>
                <a:buClr>
                  <a:srgbClr val="000000"/>
                </a:buClr>
                <a:buFont typeface="Arial Narrow"/>
                <a:buChar char="&gt;"/>
              </a:pPr>
              <a:r>
                <a:rPr b="0" lang="ru-RU" sz="11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Краткое описание</a:t>
              </a:r>
              <a:endParaRPr b="0" lang="ru-RU" sz="1100" spc="-1" strike="noStrike">
                <a:latin typeface="Arial"/>
              </a:endParaRPr>
            </a:p>
            <a:p>
              <a:pPr lvl="1" marL="164520" indent="-163800">
                <a:lnSpc>
                  <a:spcPct val="90000"/>
                </a:lnSpc>
                <a:spcBef>
                  <a:spcPts val="400"/>
                </a:spcBef>
                <a:buClr>
                  <a:srgbClr val="000000"/>
                </a:buClr>
                <a:buFont typeface="Arial Narrow"/>
                <a:buChar char="&gt;"/>
              </a:pPr>
              <a:r>
                <a:rPr b="0" lang="ru-RU" sz="11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Стоимость объекта</a:t>
              </a:r>
              <a:endParaRPr b="0" lang="ru-RU" sz="1100" spc="-1" strike="noStrike">
                <a:latin typeface="Arial"/>
              </a:endParaRPr>
            </a:p>
          </p:txBody>
        </p:sp>
      </p:grpSp>
      <p:pic>
        <p:nvPicPr>
          <p:cNvPr id="458" name="Рисунок 464" descr=""/>
          <p:cNvPicPr/>
          <p:nvPr/>
        </p:nvPicPr>
        <p:blipFill>
          <a:blip r:embed="rId1"/>
          <a:stretch/>
        </p:blipFill>
        <p:spPr>
          <a:xfrm>
            <a:off x="360" y="0"/>
            <a:ext cx="360" cy="3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CustomShape 1" hidden="1"/>
          <p:cNvSpPr/>
          <p:nvPr/>
        </p:nvSpPr>
        <p:spPr>
          <a:xfrm>
            <a:off x="0" y="0"/>
            <a:ext cx="158040" cy="15804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60" name="CustomShape 2"/>
          <p:cNvSpPr/>
          <p:nvPr/>
        </p:nvSpPr>
        <p:spPr>
          <a:xfrm>
            <a:off x="738000" y="720000"/>
            <a:ext cx="8535240" cy="747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Autofit/>
          </a:bodyPr>
          <a:p>
            <a:pPr>
              <a:lnSpc>
                <a:spcPct val="90000"/>
              </a:lnSpc>
            </a:pPr>
            <a:r>
              <a:rPr b="0" lang="ru-RU" sz="2700" spc="-1" strike="noStrike">
                <a:solidFill>
                  <a:srgbClr val="000000"/>
                </a:solidFill>
                <a:latin typeface="Arial Narrow"/>
                <a:ea typeface="DejaVu Sans"/>
              </a:rPr>
              <a:t>Территория отличается высокой транспортной доступностью; можно добраться на автомобиле, поездом, самолетом</a:t>
            </a:r>
            <a:endParaRPr b="0" lang="ru-RU" sz="2700" spc="-1" strike="noStrike">
              <a:latin typeface="Arial"/>
            </a:endParaRPr>
          </a:p>
        </p:txBody>
      </p:sp>
      <p:sp>
        <p:nvSpPr>
          <p:cNvPr id="461" name="CustomShape 3"/>
          <p:cNvSpPr/>
          <p:nvPr/>
        </p:nvSpPr>
        <p:spPr>
          <a:xfrm>
            <a:off x="736560" y="222120"/>
            <a:ext cx="273600" cy="273600"/>
          </a:xfrm>
          <a:prstGeom prst="rect">
            <a:avLst/>
          </a:prstGeom>
          <a:solidFill>
            <a:schemeClr val="accent3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noAutofit/>
          </a:bodyPr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ffffff"/>
                </a:solidFill>
                <a:latin typeface="Arial Narrow"/>
                <a:ea typeface="DejaVu Sans"/>
              </a:rPr>
              <a:t>3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462" name="CustomShape 4"/>
          <p:cNvSpPr/>
          <p:nvPr/>
        </p:nvSpPr>
        <p:spPr>
          <a:xfrm>
            <a:off x="1110960" y="260640"/>
            <a:ext cx="3836520" cy="1785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Объекты инфраструктуры </a:t>
            </a:r>
            <a:r>
              <a:rPr b="0" lang="en-US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| </a:t>
            </a:r>
            <a:r>
              <a:rPr b="0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Транспортная инфраструктура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463" name="CustomShape 5"/>
          <p:cNvSpPr/>
          <p:nvPr/>
        </p:nvSpPr>
        <p:spPr>
          <a:xfrm>
            <a:off x="743400" y="6710760"/>
            <a:ext cx="593640" cy="1231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b">
            <a:spAutoFit/>
          </a:bodyPr>
          <a:p>
            <a:pPr>
              <a:lnSpc>
                <a:spcPct val="90000"/>
              </a:lnSpc>
            </a:pPr>
            <a:r>
              <a:rPr b="0" lang="ru-RU" sz="900" spc="-1" strike="noStrike">
                <a:solidFill>
                  <a:srgbClr val="000000"/>
                </a:solidFill>
                <a:latin typeface="Arial Narrow"/>
                <a:ea typeface="DejaVu Sans"/>
              </a:rPr>
              <a:t>Источник</a:t>
            </a:r>
            <a:r>
              <a:rPr b="0" lang="en-US" sz="900" spc="-1" strike="noStrike">
                <a:solidFill>
                  <a:srgbClr val="000000"/>
                </a:solidFill>
                <a:latin typeface="Arial Narrow"/>
                <a:ea typeface="DejaVu Sans"/>
              </a:rPr>
              <a:t>: xxx</a:t>
            </a:r>
            <a:endParaRPr b="0" lang="ru-RU" sz="900" spc="-1" strike="noStrike">
              <a:latin typeface="Arial"/>
            </a:endParaRPr>
          </a:p>
        </p:txBody>
      </p:sp>
      <p:sp>
        <p:nvSpPr>
          <p:cNvPr id="464" name="CustomShape 6"/>
          <p:cNvSpPr/>
          <p:nvPr/>
        </p:nvSpPr>
        <p:spPr>
          <a:xfrm>
            <a:off x="738000" y="6162480"/>
            <a:ext cx="8535240" cy="4726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72000" rIns="72000" tIns="72000" bIns="72000">
            <a:noAutofit/>
          </a:bodyPr>
          <a:p>
            <a:pPr>
              <a:lnSpc>
                <a:spcPct val="90000"/>
              </a:lnSpc>
              <a:spcBef>
                <a:spcPts val="201"/>
              </a:spcBef>
            </a:pPr>
            <a:r>
              <a:rPr b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Используемые материалы требований к мастер-плану: </a:t>
            </a: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объекты поддерживающей инфраструктуры (2.1.10), транспортная доступность (3.6)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465" name="CustomShape 7"/>
          <p:cNvSpPr/>
          <p:nvPr/>
        </p:nvSpPr>
        <p:spPr>
          <a:xfrm>
            <a:off x="738360" y="1719000"/>
            <a:ext cx="4214160" cy="3052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72000" anchor="b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700" spc="-1" strike="noStrike">
                <a:solidFill>
                  <a:srgbClr val="000000"/>
                </a:solidFill>
                <a:latin typeface="Arial Narrow"/>
                <a:ea typeface="DejaVu Sans"/>
              </a:rPr>
              <a:t>Информация о транспортной доступности</a:t>
            </a:r>
            <a:endParaRPr b="0" lang="ru-RU" sz="1700" spc="-1" strike="noStrike">
              <a:latin typeface="Arial"/>
            </a:endParaRPr>
          </a:p>
        </p:txBody>
      </p:sp>
      <p:sp>
        <p:nvSpPr>
          <p:cNvPr id="466" name="Line 8"/>
          <p:cNvSpPr/>
          <p:nvPr/>
        </p:nvSpPr>
        <p:spPr>
          <a:xfrm>
            <a:off x="738000" y="2025000"/>
            <a:ext cx="4214880" cy="0"/>
          </a:xfrm>
          <a:prstGeom prst="line">
            <a:avLst/>
          </a:prstGeom>
          <a:ln w="15840"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67" name="CustomShape 9"/>
          <p:cNvSpPr/>
          <p:nvPr/>
        </p:nvSpPr>
        <p:spPr>
          <a:xfrm>
            <a:off x="738360" y="2025000"/>
            <a:ext cx="4214160" cy="35200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08000" bIns="0">
            <a:spAutoFit/>
          </a:bodyPr>
          <a:p>
            <a:pPr>
              <a:lnSpc>
                <a:spcPct val="90000"/>
              </a:lnSpc>
              <a:spcBef>
                <a:spcPts val="601"/>
              </a:spcBef>
            </a:pPr>
            <a:r>
              <a:rPr b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Воздушные перевозки</a:t>
            </a:r>
            <a:endParaRPr b="0" lang="ru-RU" sz="1300" spc="-1" strike="noStrike">
              <a:latin typeface="Arial"/>
            </a:endParaRPr>
          </a:p>
          <a:p>
            <a:pPr lvl="1" marL="142560" indent="-141840">
              <a:lnSpc>
                <a:spcPct val="90000"/>
              </a:lnSpc>
              <a:spcBef>
                <a:spcPts val="201"/>
              </a:spcBef>
              <a:buClr>
                <a:srgbClr val="000000"/>
              </a:buClr>
              <a:buFont typeface="Arial Narrow"/>
              <a:buChar char="&gt;"/>
            </a:pP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Краткое описание</a:t>
            </a:r>
            <a:endParaRPr b="0" lang="ru-RU" sz="1300" spc="-1" strike="noStrike">
              <a:latin typeface="Arial"/>
            </a:endParaRPr>
          </a:p>
          <a:p>
            <a:pPr lvl="1" marL="142560" indent="-141840">
              <a:lnSpc>
                <a:spcPct val="90000"/>
              </a:lnSpc>
              <a:spcBef>
                <a:spcPts val="201"/>
              </a:spcBef>
              <a:buClr>
                <a:srgbClr val="000000"/>
              </a:buClr>
              <a:buFont typeface="Arial Narrow"/>
              <a:buChar char="&gt;"/>
            </a:pP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Среднее время в пути </a:t>
            </a:r>
            <a:endParaRPr b="0" lang="ru-RU" sz="1300" spc="-1" strike="noStrike">
              <a:latin typeface="Arial"/>
            </a:endParaRPr>
          </a:p>
          <a:p>
            <a:pPr lvl="1" marL="142560" indent="-141840">
              <a:lnSpc>
                <a:spcPct val="90000"/>
              </a:lnSpc>
              <a:spcBef>
                <a:spcPts val="201"/>
              </a:spcBef>
              <a:buClr>
                <a:srgbClr val="000000"/>
              </a:buClr>
              <a:buFont typeface="Arial Narrow"/>
              <a:buChar char="&gt;"/>
            </a:pP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Стоимость реализации (при необходимости): Х ХХХ млн руб.</a:t>
            </a:r>
            <a:endParaRPr b="0" lang="ru-RU" sz="13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601"/>
              </a:spcBef>
            </a:pPr>
            <a:r>
              <a:rPr b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Железнодорожные перевозки</a:t>
            </a:r>
            <a:endParaRPr b="0" lang="ru-RU" sz="1300" spc="-1" strike="noStrike">
              <a:latin typeface="Arial"/>
            </a:endParaRPr>
          </a:p>
          <a:p>
            <a:pPr lvl="1" marL="142560" indent="-141840">
              <a:lnSpc>
                <a:spcPct val="90000"/>
              </a:lnSpc>
              <a:spcBef>
                <a:spcPts val="201"/>
              </a:spcBef>
              <a:buClr>
                <a:srgbClr val="000000"/>
              </a:buClr>
              <a:buFont typeface="Arial Narrow"/>
              <a:buChar char="&gt;"/>
            </a:pP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Краткое описание</a:t>
            </a:r>
            <a:endParaRPr b="0" lang="ru-RU" sz="1300" spc="-1" strike="noStrike">
              <a:latin typeface="Arial"/>
            </a:endParaRPr>
          </a:p>
          <a:p>
            <a:pPr lvl="1" marL="142560" indent="-141840">
              <a:lnSpc>
                <a:spcPct val="90000"/>
              </a:lnSpc>
              <a:spcBef>
                <a:spcPts val="201"/>
              </a:spcBef>
              <a:buClr>
                <a:srgbClr val="000000"/>
              </a:buClr>
              <a:buFont typeface="Arial Narrow"/>
              <a:buChar char="&gt;"/>
            </a:pP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Среднее время в пути </a:t>
            </a:r>
            <a:endParaRPr b="0" lang="ru-RU" sz="1300" spc="-1" strike="noStrike">
              <a:latin typeface="Arial"/>
            </a:endParaRPr>
          </a:p>
          <a:p>
            <a:pPr lvl="1" marL="142560" indent="-141840">
              <a:lnSpc>
                <a:spcPct val="90000"/>
              </a:lnSpc>
              <a:spcBef>
                <a:spcPts val="201"/>
              </a:spcBef>
              <a:buClr>
                <a:srgbClr val="000000"/>
              </a:buClr>
              <a:buFont typeface="Arial Narrow"/>
              <a:buChar char="&gt;"/>
            </a:pP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Стоимость реализации (при необходимости): Х ХХХ млн руб.</a:t>
            </a:r>
            <a:endParaRPr b="0" lang="ru-RU" sz="13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601"/>
              </a:spcBef>
            </a:pPr>
            <a:r>
              <a:rPr b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Водные перевозки</a:t>
            </a:r>
            <a:endParaRPr b="0" lang="ru-RU" sz="1300" spc="-1" strike="noStrike">
              <a:latin typeface="Arial"/>
            </a:endParaRPr>
          </a:p>
          <a:p>
            <a:pPr lvl="1" marL="142560" indent="-141840">
              <a:lnSpc>
                <a:spcPct val="90000"/>
              </a:lnSpc>
              <a:spcBef>
                <a:spcPts val="201"/>
              </a:spcBef>
              <a:buClr>
                <a:srgbClr val="000000"/>
              </a:buClr>
              <a:buFont typeface="Arial Narrow"/>
              <a:buChar char="&gt;"/>
            </a:pP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Краткое описание</a:t>
            </a:r>
            <a:endParaRPr b="0" lang="ru-RU" sz="1300" spc="-1" strike="noStrike">
              <a:latin typeface="Arial"/>
            </a:endParaRPr>
          </a:p>
          <a:p>
            <a:pPr lvl="1" marL="142560" indent="-141840">
              <a:lnSpc>
                <a:spcPct val="90000"/>
              </a:lnSpc>
              <a:spcBef>
                <a:spcPts val="201"/>
              </a:spcBef>
              <a:buClr>
                <a:srgbClr val="000000"/>
              </a:buClr>
              <a:buFont typeface="Arial Narrow"/>
              <a:buChar char="&gt;"/>
            </a:pP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Среднее время в пути </a:t>
            </a:r>
            <a:endParaRPr b="0" lang="ru-RU" sz="1300" spc="-1" strike="noStrike">
              <a:latin typeface="Arial"/>
            </a:endParaRPr>
          </a:p>
          <a:p>
            <a:pPr lvl="1" marL="142560" indent="-141840">
              <a:lnSpc>
                <a:spcPct val="90000"/>
              </a:lnSpc>
              <a:spcBef>
                <a:spcPts val="201"/>
              </a:spcBef>
              <a:buClr>
                <a:srgbClr val="000000"/>
              </a:buClr>
              <a:buFont typeface="Arial Narrow"/>
              <a:buChar char="&gt;"/>
            </a:pP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Стоимости реализации (при необходимости): Х ХХХ млн руб.</a:t>
            </a:r>
            <a:endParaRPr b="0" lang="ru-RU" sz="13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799"/>
              </a:spcBef>
            </a:pPr>
            <a:r>
              <a:rPr b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Автомобильные перевозки и дорожно-транспортная сеть</a:t>
            </a:r>
            <a:endParaRPr b="0" lang="ru-RU" sz="1300" spc="-1" strike="noStrike">
              <a:latin typeface="Arial"/>
            </a:endParaRPr>
          </a:p>
          <a:p>
            <a:pPr lvl="1" marL="142560" indent="-141840">
              <a:lnSpc>
                <a:spcPct val="90000"/>
              </a:lnSpc>
              <a:spcBef>
                <a:spcPts val="201"/>
              </a:spcBef>
              <a:buClr>
                <a:srgbClr val="000000"/>
              </a:buClr>
              <a:buFont typeface="Arial Narrow"/>
              <a:buChar char="&gt;"/>
            </a:pP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Краткое описание</a:t>
            </a:r>
            <a:endParaRPr b="0" lang="ru-RU" sz="1300" spc="-1" strike="noStrike">
              <a:latin typeface="Arial"/>
            </a:endParaRPr>
          </a:p>
          <a:p>
            <a:pPr lvl="1" marL="142560" indent="-141840">
              <a:lnSpc>
                <a:spcPct val="90000"/>
              </a:lnSpc>
              <a:spcBef>
                <a:spcPts val="201"/>
              </a:spcBef>
              <a:buClr>
                <a:srgbClr val="000000"/>
              </a:buClr>
              <a:buFont typeface="Arial Narrow"/>
              <a:buChar char="&gt;"/>
            </a:pP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Среднее время в пути </a:t>
            </a:r>
            <a:endParaRPr b="0" lang="ru-RU" sz="1300" spc="-1" strike="noStrike">
              <a:latin typeface="Arial"/>
            </a:endParaRPr>
          </a:p>
          <a:p>
            <a:pPr lvl="1" marL="142560" indent="-141840">
              <a:lnSpc>
                <a:spcPct val="90000"/>
              </a:lnSpc>
              <a:spcBef>
                <a:spcPts val="201"/>
              </a:spcBef>
              <a:buClr>
                <a:srgbClr val="000000"/>
              </a:buClr>
              <a:buFont typeface="Arial Narrow"/>
              <a:buChar char="&gt;"/>
            </a:pP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Стоимости реализации (при необходимости): Х ХХХ млн руб.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468" name="CustomShape 10"/>
          <p:cNvSpPr/>
          <p:nvPr/>
        </p:nvSpPr>
        <p:spPr>
          <a:xfrm>
            <a:off x="5380560" y="1691280"/>
            <a:ext cx="3892680" cy="431424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72000" rIns="72000" tIns="72000" bIns="72000" anchor="ctr">
            <a:noAutofit/>
          </a:bodyPr>
          <a:p>
            <a:pPr algn="ctr">
              <a:lnSpc>
                <a:spcPct val="90000"/>
              </a:lnSpc>
              <a:spcBef>
                <a:spcPts val="201"/>
              </a:spcBef>
            </a:pPr>
            <a:r>
              <a:rPr b="0" i="1" lang="en-US" sz="1500" spc="-1" strike="noStrike">
                <a:solidFill>
                  <a:srgbClr val="8d9399"/>
                </a:solidFill>
                <a:latin typeface="Arial Narrow"/>
                <a:ea typeface="DejaVu Sans"/>
              </a:rPr>
              <a:t>&lt;</a:t>
            </a:r>
            <a:r>
              <a:rPr b="0" i="1" lang="ru-RU" sz="1500" spc="-1" strike="noStrike">
                <a:solidFill>
                  <a:srgbClr val="8d9399"/>
                </a:solidFill>
                <a:latin typeface="Arial Narrow"/>
                <a:ea typeface="DejaVu Sans"/>
              </a:rPr>
              <a:t>Транспортный план</a:t>
            </a:r>
            <a:r>
              <a:rPr b="0" i="1" lang="en-US" sz="1500" spc="-1" strike="noStrike">
                <a:solidFill>
                  <a:srgbClr val="8d9399"/>
                </a:solidFill>
                <a:latin typeface="Arial Narrow"/>
                <a:ea typeface="DejaVu Sans"/>
              </a:rPr>
              <a:t>&gt;</a:t>
            </a:r>
            <a:endParaRPr b="0" lang="ru-RU" sz="1500" spc="-1" strike="noStrike">
              <a:latin typeface="Arial"/>
            </a:endParaRPr>
          </a:p>
        </p:txBody>
      </p:sp>
      <p:pic>
        <p:nvPicPr>
          <p:cNvPr id="469" name="Рисунок 475" descr=""/>
          <p:cNvPicPr/>
          <p:nvPr/>
        </p:nvPicPr>
        <p:blipFill>
          <a:blip r:embed="rId1"/>
          <a:stretch/>
        </p:blipFill>
        <p:spPr>
          <a:xfrm>
            <a:off x="360" y="0"/>
            <a:ext cx="360" cy="3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CustomShape 1" hidden="1"/>
          <p:cNvSpPr/>
          <p:nvPr/>
        </p:nvSpPr>
        <p:spPr>
          <a:xfrm>
            <a:off x="0" y="0"/>
            <a:ext cx="158040" cy="15804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71" name="CustomShape 2"/>
          <p:cNvSpPr/>
          <p:nvPr/>
        </p:nvSpPr>
        <p:spPr>
          <a:xfrm>
            <a:off x="738000" y="720000"/>
            <a:ext cx="8535240" cy="747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Autofit/>
          </a:bodyPr>
          <a:p>
            <a:pPr>
              <a:lnSpc>
                <a:spcPct val="90000"/>
              </a:lnSpc>
            </a:pPr>
            <a:r>
              <a:rPr b="0" lang="ru-RU" sz="2700" spc="-1" strike="noStrike">
                <a:solidFill>
                  <a:srgbClr val="000000"/>
                </a:solidFill>
                <a:latin typeface="Arial Narrow"/>
                <a:ea typeface="DejaVu Sans"/>
              </a:rPr>
              <a:t>Для реализации проекта потребуется увеличить мощность существующей поддерживающей инфраструктуры </a:t>
            </a:r>
            <a:endParaRPr b="0" lang="ru-RU" sz="2700" spc="-1" strike="noStrike">
              <a:latin typeface="Arial"/>
            </a:endParaRPr>
          </a:p>
        </p:txBody>
      </p:sp>
      <p:sp>
        <p:nvSpPr>
          <p:cNvPr id="472" name="CustomShape 3"/>
          <p:cNvSpPr/>
          <p:nvPr/>
        </p:nvSpPr>
        <p:spPr>
          <a:xfrm>
            <a:off x="736560" y="222120"/>
            <a:ext cx="273600" cy="273600"/>
          </a:xfrm>
          <a:prstGeom prst="rect">
            <a:avLst/>
          </a:prstGeom>
          <a:solidFill>
            <a:schemeClr val="accent3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noAutofit/>
          </a:bodyPr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ffffff"/>
                </a:solidFill>
                <a:latin typeface="Arial Narrow"/>
                <a:ea typeface="DejaVu Sans"/>
              </a:rPr>
              <a:t>3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473" name="CustomShape 4"/>
          <p:cNvSpPr/>
          <p:nvPr/>
        </p:nvSpPr>
        <p:spPr>
          <a:xfrm>
            <a:off x="1150920" y="260640"/>
            <a:ext cx="4115520" cy="1785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Объекты инфраструктуры </a:t>
            </a:r>
            <a:r>
              <a:rPr b="0" lang="en-US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| </a:t>
            </a:r>
            <a:r>
              <a:rPr b="0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Поддерживающая инфраструктура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474" name="CustomShape 5"/>
          <p:cNvSpPr/>
          <p:nvPr/>
        </p:nvSpPr>
        <p:spPr>
          <a:xfrm>
            <a:off x="743400" y="6710760"/>
            <a:ext cx="593640" cy="1231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b">
            <a:spAutoFit/>
          </a:bodyPr>
          <a:p>
            <a:pPr>
              <a:lnSpc>
                <a:spcPct val="90000"/>
              </a:lnSpc>
            </a:pPr>
            <a:r>
              <a:rPr b="0" lang="ru-RU" sz="900" spc="-1" strike="noStrike">
                <a:solidFill>
                  <a:srgbClr val="000000"/>
                </a:solidFill>
                <a:latin typeface="Arial Narrow"/>
                <a:ea typeface="DejaVu Sans"/>
              </a:rPr>
              <a:t>Источник</a:t>
            </a:r>
            <a:r>
              <a:rPr b="0" lang="en-US" sz="900" spc="-1" strike="noStrike">
                <a:solidFill>
                  <a:srgbClr val="000000"/>
                </a:solidFill>
                <a:latin typeface="Arial Narrow"/>
                <a:ea typeface="DejaVu Sans"/>
              </a:rPr>
              <a:t>: xxx</a:t>
            </a:r>
            <a:endParaRPr b="0" lang="ru-RU" sz="900" spc="-1" strike="noStrike">
              <a:latin typeface="Arial"/>
            </a:endParaRPr>
          </a:p>
        </p:txBody>
      </p:sp>
      <p:sp>
        <p:nvSpPr>
          <p:cNvPr id="475" name="CustomShape 6"/>
          <p:cNvSpPr/>
          <p:nvPr/>
        </p:nvSpPr>
        <p:spPr>
          <a:xfrm>
            <a:off x="738000" y="6162480"/>
            <a:ext cx="8535240" cy="4726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72000" rIns="72000" tIns="72000" bIns="72000">
            <a:noAutofit/>
          </a:bodyPr>
          <a:p>
            <a:pPr>
              <a:lnSpc>
                <a:spcPct val="90000"/>
              </a:lnSpc>
              <a:spcBef>
                <a:spcPts val="201"/>
              </a:spcBef>
            </a:pPr>
            <a:r>
              <a:rPr b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Используемые материалы требований к мастер-плану:</a:t>
            </a: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 перечень и описание планируемых к строительству объектов инфраструктуры (3.4.2), описание существующей инфраструктуры (3.6.1, 4.2.2), описание требований к инфраструктуре (7.1.2)</a:t>
            </a:r>
            <a:endParaRPr b="0" lang="ru-RU" sz="1300" spc="-1" strike="noStrike">
              <a:latin typeface="Arial"/>
            </a:endParaRPr>
          </a:p>
        </p:txBody>
      </p:sp>
      <p:grpSp>
        <p:nvGrpSpPr>
          <p:cNvPr id="476" name="Group 7"/>
          <p:cNvGrpSpPr/>
          <p:nvPr/>
        </p:nvGrpSpPr>
        <p:grpSpPr>
          <a:xfrm>
            <a:off x="737640" y="1777320"/>
            <a:ext cx="2110320" cy="483120"/>
            <a:chOff x="737640" y="1777320"/>
            <a:chExt cx="2110320" cy="483120"/>
          </a:xfrm>
        </p:grpSpPr>
        <p:sp>
          <p:nvSpPr>
            <p:cNvPr id="477" name="CustomShape 8"/>
            <p:cNvSpPr/>
            <p:nvPr/>
          </p:nvSpPr>
          <p:spPr>
            <a:xfrm>
              <a:off x="738360" y="1777320"/>
              <a:ext cx="2109240" cy="4824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72000" anchor="b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Объект поддерживающей инфраструктуры</a:t>
              </a:r>
              <a:endParaRPr b="0" lang="ru-RU" sz="1500" spc="-1" strike="noStrike">
                <a:latin typeface="Arial"/>
              </a:endParaRPr>
            </a:p>
          </p:txBody>
        </p:sp>
        <p:sp>
          <p:nvSpPr>
            <p:cNvPr id="478" name="Line 9"/>
            <p:cNvSpPr/>
            <p:nvPr/>
          </p:nvSpPr>
          <p:spPr>
            <a:xfrm>
              <a:off x="737640" y="2260440"/>
              <a:ext cx="2110320" cy="0"/>
            </a:xfrm>
            <a:prstGeom prst="line">
              <a:avLst/>
            </a:prstGeom>
            <a:ln w="15840"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479" name="Group 10"/>
          <p:cNvGrpSpPr/>
          <p:nvPr/>
        </p:nvGrpSpPr>
        <p:grpSpPr>
          <a:xfrm>
            <a:off x="2946600" y="1982520"/>
            <a:ext cx="1064880" cy="277920"/>
            <a:chOff x="2946600" y="1982520"/>
            <a:chExt cx="1064880" cy="277920"/>
          </a:xfrm>
        </p:grpSpPr>
        <p:sp>
          <p:nvSpPr>
            <p:cNvPr id="480" name="CustomShape 11"/>
            <p:cNvSpPr/>
            <p:nvPr/>
          </p:nvSpPr>
          <p:spPr>
            <a:xfrm>
              <a:off x="2946600" y="1982520"/>
              <a:ext cx="1064160" cy="2772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72000" anchor="b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Тип объекта</a:t>
              </a:r>
              <a:endParaRPr b="0" lang="ru-RU" sz="1500" spc="-1" strike="noStrike">
                <a:latin typeface="Arial"/>
              </a:endParaRPr>
            </a:p>
          </p:txBody>
        </p:sp>
        <p:sp>
          <p:nvSpPr>
            <p:cNvPr id="481" name="Line 12"/>
            <p:cNvSpPr/>
            <p:nvPr/>
          </p:nvSpPr>
          <p:spPr>
            <a:xfrm>
              <a:off x="2946600" y="2260440"/>
              <a:ext cx="1064880" cy="0"/>
            </a:xfrm>
            <a:prstGeom prst="line">
              <a:avLst/>
            </a:prstGeom>
            <a:ln w="15840"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482" name="CustomShape 13"/>
          <p:cNvSpPr/>
          <p:nvPr/>
        </p:nvSpPr>
        <p:spPr>
          <a:xfrm>
            <a:off x="738360" y="2412360"/>
            <a:ext cx="2109240" cy="4615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500" spc="-1" strike="noStrike">
                <a:solidFill>
                  <a:srgbClr val="156c9c"/>
                </a:solidFill>
                <a:latin typeface="Arial Narrow"/>
                <a:ea typeface="DejaVu Sans"/>
              </a:rPr>
              <a:t>Наименование № 1</a:t>
            </a:r>
            <a:endParaRPr b="0" lang="ru-RU" sz="1500" spc="-1" strike="noStrike">
              <a:latin typeface="Arial"/>
            </a:endParaRPr>
          </a:p>
          <a:p>
            <a:pPr lvl="1" marL="164520" indent="-163800">
              <a:lnSpc>
                <a:spcPct val="90000"/>
              </a:lnSpc>
              <a:spcBef>
                <a:spcPts val="400"/>
              </a:spcBef>
              <a:buClr>
                <a:srgbClr val="000000"/>
              </a:buClr>
              <a:buFont typeface="Arial Narrow"/>
              <a:buChar char="&gt;"/>
            </a:pPr>
            <a:r>
              <a:rPr b="0" lang="ru-RU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Краткое описание</a:t>
            </a:r>
            <a:endParaRPr b="0" lang="ru-RU" sz="1500" spc="-1" strike="noStrike">
              <a:latin typeface="Arial"/>
            </a:endParaRPr>
          </a:p>
        </p:txBody>
      </p:sp>
      <p:sp>
        <p:nvSpPr>
          <p:cNvPr id="483" name="CustomShape 14"/>
          <p:cNvSpPr/>
          <p:nvPr/>
        </p:nvSpPr>
        <p:spPr>
          <a:xfrm>
            <a:off x="3002040" y="2393280"/>
            <a:ext cx="1069200" cy="5346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i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см. п. 3.4.2 требований к мастер-плану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484" name="CustomShape 15"/>
          <p:cNvSpPr/>
          <p:nvPr/>
        </p:nvSpPr>
        <p:spPr>
          <a:xfrm>
            <a:off x="6792120" y="2412360"/>
            <a:ext cx="1242720" cy="2052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lang="ru-RU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Х ХХХ млн руб.</a:t>
            </a:r>
            <a:endParaRPr b="0" lang="ru-RU" sz="1500" spc="-1" strike="noStrike">
              <a:latin typeface="Arial"/>
            </a:endParaRPr>
          </a:p>
        </p:txBody>
      </p:sp>
      <p:sp>
        <p:nvSpPr>
          <p:cNvPr id="485" name="CustomShape 16"/>
          <p:cNvSpPr/>
          <p:nvPr/>
        </p:nvSpPr>
        <p:spPr>
          <a:xfrm>
            <a:off x="8134200" y="2412360"/>
            <a:ext cx="1139040" cy="2052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lang="ru-RU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20ХХ - 20ХХ гг.</a:t>
            </a:r>
            <a:endParaRPr b="0" lang="ru-RU" sz="1500" spc="-1" strike="noStrike">
              <a:latin typeface="Arial"/>
            </a:endParaRPr>
          </a:p>
        </p:txBody>
      </p:sp>
      <p:sp>
        <p:nvSpPr>
          <p:cNvPr id="486" name="CustomShape 17"/>
          <p:cNvSpPr/>
          <p:nvPr/>
        </p:nvSpPr>
        <p:spPr>
          <a:xfrm>
            <a:off x="738360" y="3350160"/>
            <a:ext cx="2109240" cy="4615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500" spc="-1" strike="noStrike">
                <a:solidFill>
                  <a:srgbClr val="156c9c"/>
                </a:solidFill>
                <a:latin typeface="Arial Narrow"/>
                <a:ea typeface="DejaVu Sans"/>
              </a:rPr>
              <a:t>Наименование № 2</a:t>
            </a:r>
            <a:endParaRPr b="0" lang="ru-RU" sz="1500" spc="-1" strike="noStrike">
              <a:latin typeface="Arial"/>
            </a:endParaRPr>
          </a:p>
          <a:p>
            <a:pPr lvl="1" marL="164520" indent="-163800">
              <a:lnSpc>
                <a:spcPct val="90000"/>
              </a:lnSpc>
              <a:spcBef>
                <a:spcPts val="400"/>
              </a:spcBef>
              <a:buClr>
                <a:srgbClr val="000000"/>
              </a:buClr>
              <a:buFont typeface="Arial Narrow"/>
              <a:buChar char="&gt;"/>
            </a:pPr>
            <a:r>
              <a:rPr b="0" lang="ru-RU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Краткое описание</a:t>
            </a:r>
            <a:endParaRPr b="0" lang="ru-RU" sz="1500" spc="-1" strike="noStrike">
              <a:latin typeface="Arial"/>
            </a:endParaRPr>
          </a:p>
        </p:txBody>
      </p:sp>
      <p:sp>
        <p:nvSpPr>
          <p:cNvPr id="487" name="CustomShape 18"/>
          <p:cNvSpPr/>
          <p:nvPr/>
        </p:nvSpPr>
        <p:spPr>
          <a:xfrm>
            <a:off x="3008520" y="3350160"/>
            <a:ext cx="1062720" cy="5346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i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см. п. 3.4.2 требований к мастер-плану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488" name="CustomShape 19"/>
          <p:cNvSpPr/>
          <p:nvPr/>
        </p:nvSpPr>
        <p:spPr>
          <a:xfrm>
            <a:off x="6792120" y="3350160"/>
            <a:ext cx="1242720" cy="2052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lang="ru-RU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Х ХХХ млн руб.</a:t>
            </a:r>
            <a:endParaRPr b="0" lang="ru-RU" sz="1500" spc="-1" strike="noStrike">
              <a:latin typeface="Arial"/>
            </a:endParaRPr>
          </a:p>
        </p:txBody>
      </p:sp>
      <p:sp>
        <p:nvSpPr>
          <p:cNvPr id="489" name="CustomShape 20"/>
          <p:cNvSpPr/>
          <p:nvPr/>
        </p:nvSpPr>
        <p:spPr>
          <a:xfrm>
            <a:off x="8134200" y="3350160"/>
            <a:ext cx="1139040" cy="2052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lang="ru-RU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20ХХ - 20ХХ гг.</a:t>
            </a:r>
            <a:endParaRPr b="0" lang="ru-RU" sz="1500" spc="-1" strike="noStrike">
              <a:latin typeface="Arial"/>
            </a:endParaRPr>
          </a:p>
        </p:txBody>
      </p:sp>
      <p:sp>
        <p:nvSpPr>
          <p:cNvPr id="490" name="CustomShape 21"/>
          <p:cNvSpPr/>
          <p:nvPr/>
        </p:nvSpPr>
        <p:spPr>
          <a:xfrm>
            <a:off x="738360" y="4287600"/>
            <a:ext cx="2109240" cy="4615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500" spc="-1" strike="noStrike">
                <a:solidFill>
                  <a:srgbClr val="156c9c"/>
                </a:solidFill>
                <a:latin typeface="Arial Narrow"/>
                <a:ea typeface="DejaVu Sans"/>
              </a:rPr>
              <a:t>Наименование № 3</a:t>
            </a:r>
            <a:endParaRPr b="0" lang="ru-RU" sz="1500" spc="-1" strike="noStrike">
              <a:latin typeface="Arial"/>
            </a:endParaRPr>
          </a:p>
          <a:p>
            <a:pPr lvl="1" marL="164520" indent="-163800">
              <a:lnSpc>
                <a:spcPct val="90000"/>
              </a:lnSpc>
              <a:spcBef>
                <a:spcPts val="400"/>
              </a:spcBef>
              <a:buClr>
                <a:srgbClr val="000000"/>
              </a:buClr>
              <a:buFont typeface="Arial Narrow"/>
              <a:buChar char="&gt;"/>
            </a:pPr>
            <a:r>
              <a:rPr b="0" lang="ru-RU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Краткое описание</a:t>
            </a:r>
            <a:endParaRPr b="0" lang="ru-RU" sz="1500" spc="-1" strike="noStrike">
              <a:latin typeface="Arial"/>
            </a:endParaRPr>
          </a:p>
        </p:txBody>
      </p:sp>
      <p:sp>
        <p:nvSpPr>
          <p:cNvPr id="491" name="CustomShape 22"/>
          <p:cNvSpPr/>
          <p:nvPr/>
        </p:nvSpPr>
        <p:spPr>
          <a:xfrm>
            <a:off x="3008520" y="4287600"/>
            <a:ext cx="1062720" cy="5346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i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см. п. 3.4.2 требований к мастер-плану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492" name="CustomShape 23"/>
          <p:cNvSpPr/>
          <p:nvPr/>
        </p:nvSpPr>
        <p:spPr>
          <a:xfrm>
            <a:off x="6792120" y="4287600"/>
            <a:ext cx="1242720" cy="2052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lang="ru-RU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Х ХХХ млн руб.</a:t>
            </a:r>
            <a:endParaRPr b="0" lang="ru-RU" sz="1500" spc="-1" strike="noStrike">
              <a:latin typeface="Arial"/>
            </a:endParaRPr>
          </a:p>
        </p:txBody>
      </p:sp>
      <p:sp>
        <p:nvSpPr>
          <p:cNvPr id="493" name="CustomShape 24"/>
          <p:cNvSpPr/>
          <p:nvPr/>
        </p:nvSpPr>
        <p:spPr>
          <a:xfrm>
            <a:off x="8134200" y="4287600"/>
            <a:ext cx="1139040" cy="2052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lang="ru-RU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20ХХ - 20ХХ гг.</a:t>
            </a:r>
            <a:endParaRPr b="0" lang="ru-RU" sz="1500" spc="-1" strike="noStrike">
              <a:latin typeface="Arial"/>
            </a:endParaRPr>
          </a:p>
        </p:txBody>
      </p:sp>
      <p:sp>
        <p:nvSpPr>
          <p:cNvPr id="494" name="CustomShape 25"/>
          <p:cNvSpPr/>
          <p:nvPr/>
        </p:nvSpPr>
        <p:spPr>
          <a:xfrm>
            <a:off x="738360" y="5225040"/>
            <a:ext cx="2109240" cy="4615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500" spc="-1" strike="noStrike">
                <a:solidFill>
                  <a:srgbClr val="156c9c"/>
                </a:solidFill>
                <a:latin typeface="Arial Narrow"/>
                <a:ea typeface="DejaVu Sans"/>
              </a:rPr>
              <a:t>Наименование № Х</a:t>
            </a:r>
            <a:endParaRPr b="0" lang="ru-RU" sz="1500" spc="-1" strike="noStrike">
              <a:latin typeface="Arial"/>
            </a:endParaRPr>
          </a:p>
          <a:p>
            <a:pPr lvl="1" marL="164520" indent="-163800">
              <a:lnSpc>
                <a:spcPct val="90000"/>
              </a:lnSpc>
              <a:spcBef>
                <a:spcPts val="400"/>
              </a:spcBef>
              <a:buClr>
                <a:srgbClr val="000000"/>
              </a:buClr>
              <a:buFont typeface="Arial Narrow"/>
              <a:buChar char="&gt;"/>
            </a:pPr>
            <a:r>
              <a:rPr b="0" lang="ru-RU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Краткое описание</a:t>
            </a:r>
            <a:endParaRPr b="0" lang="ru-RU" sz="1500" spc="-1" strike="noStrike">
              <a:latin typeface="Arial"/>
            </a:endParaRPr>
          </a:p>
        </p:txBody>
      </p:sp>
      <p:sp>
        <p:nvSpPr>
          <p:cNvPr id="495" name="CustomShape 26"/>
          <p:cNvSpPr/>
          <p:nvPr/>
        </p:nvSpPr>
        <p:spPr>
          <a:xfrm>
            <a:off x="3008520" y="5225040"/>
            <a:ext cx="1062720" cy="5346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i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см. п. 3.4.2 требований к мастер-плану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496" name="CustomShape 27"/>
          <p:cNvSpPr/>
          <p:nvPr/>
        </p:nvSpPr>
        <p:spPr>
          <a:xfrm>
            <a:off x="6792120" y="5225040"/>
            <a:ext cx="1242720" cy="2052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lang="ru-RU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Х ХХХ млн руб.</a:t>
            </a:r>
            <a:endParaRPr b="0" lang="ru-RU" sz="1500" spc="-1" strike="noStrike">
              <a:latin typeface="Arial"/>
            </a:endParaRPr>
          </a:p>
        </p:txBody>
      </p:sp>
      <p:sp>
        <p:nvSpPr>
          <p:cNvPr id="497" name="CustomShape 28"/>
          <p:cNvSpPr/>
          <p:nvPr/>
        </p:nvSpPr>
        <p:spPr>
          <a:xfrm>
            <a:off x="8134200" y="5225040"/>
            <a:ext cx="1139040" cy="2052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lang="ru-RU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20ХХ - 20ХХ гг.</a:t>
            </a:r>
            <a:endParaRPr b="0" lang="ru-RU" sz="1500" spc="-1" strike="noStrike">
              <a:latin typeface="Arial"/>
            </a:endParaRPr>
          </a:p>
        </p:txBody>
      </p:sp>
      <p:grpSp>
        <p:nvGrpSpPr>
          <p:cNvPr id="498" name="Group 29"/>
          <p:cNvGrpSpPr/>
          <p:nvPr/>
        </p:nvGrpSpPr>
        <p:grpSpPr>
          <a:xfrm>
            <a:off x="6791760" y="1777320"/>
            <a:ext cx="1243800" cy="483120"/>
            <a:chOff x="6791760" y="1777320"/>
            <a:chExt cx="1243800" cy="483120"/>
          </a:xfrm>
        </p:grpSpPr>
        <p:sp>
          <p:nvSpPr>
            <p:cNvPr id="499" name="CustomShape 30"/>
            <p:cNvSpPr/>
            <p:nvPr/>
          </p:nvSpPr>
          <p:spPr>
            <a:xfrm>
              <a:off x="6792120" y="1777320"/>
              <a:ext cx="1242720" cy="4824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72000" anchor="b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Стоимость реализации</a:t>
              </a:r>
              <a:endParaRPr b="0" lang="ru-RU" sz="1500" spc="-1" strike="noStrike">
                <a:latin typeface="Arial"/>
              </a:endParaRPr>
            </a:p>
          </p:txBody>
        </p:sp>
        <p:sp>
          <p:nvSpPr>
            <p:cNvPr id="500" name="Line 31"/>
            <p:cNvSpPr/>
            <p:nvPr/>
          </p:nvSpPr>
          <p:spPr>
            <a:xfrm>
              <a:off x="6791760" y="2260440"/>
              <a:ext cx="1243800" cy="0"/>
            </a:xfrm>
            <a:prstGeom prst="line">
              <a:avLst/>
            </a:prstGeom>
            <a:ln w="15840"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501" name="Group 32"/>
          <p:cNvGrpSpPr/>
          <p:nvPr/>
        </p:nvGrpSpPr>
        <p:grpSpPr>
          <a:xfrm>
            <a:off x="8134200" y="1777320"/>
            <a:ext cx="1139760" cy="483120"/>
            <a:chOff x="8134200" y="1777320"/>
            <a:chExt cx="1139760" cy="483120"/>
          </a:xfrm>
        </p:grpSpPr>
        <p:sp>
          <p:nvSpPr>
            <p:cNvPr id="502" name="CustomShape 33"/>
            <p:cNvSpPr/>
            <p:nvPr/>
          </p:nvSpPr>
          <p:spPr>
            <a:xfrm>
              <a:off x="8134200" y="1777320"/>
              <a:ext cx="1139040" cy="4824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72000" anchor="b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Период реализации </a:t>
              </a:r>
              <a:endParaRPr b="0" lang="ru-RU" sz="1500" spc="-1" strike="noStrike">
                <a:latin typeface="Arial"/>
              </a:endParaRPr>
            </a:p>
          </p:txBody>
        </p:sp>
        <p:sp>
          <p:nvSpPr>
            <p:cNvPr id="503" name="Line 34"/>
            <p:cNvSpPr/>
            <p:nvPr/>
          </p:nvSpPr>
          <p:spPr>
            <a:xfrm>
              <a:off x="8134200" y="2260440"/>
              <a:ext cx="1139760" cy="0"/>
            </a:xfrm>
            <a:prstGeom prst="line">
              <a:avLst/>
            </a:prstGeom>
            <a:ln w="15840"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504" name="Group 35"/>
          <p:cNvGrpSpPr/>
          <p:nvPr/>
        </p:nvGrpSpPr>
        <p:grpSpPr>
          <a:xfrm>
            <a:off x="4110480" y="1777320"/>
            <a:ext cx="1242000" cy="483120"/>
            <a:chOff x="4110480" y="1777320"/>
            <a:chExt cx="1242000" cy="483120"/>
          </a:xfrm>
        </p:grpSpPr>
        <p:sp>
          <p:nvSpPr>
            <p:cNvPr id="505" name="CustomShape 36"/>
            <p:cNvSpPr/>
            <p:nvPr/>
          </p:nvSpPr>
          <p:spPr>
            <a:xfrm>
              <a:off x="4110480" y="1777320"/>
              <a:ext cx="1241280" cy="4824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72000" anchor="b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Текущие характеристики</a:t>
              </a:r>
              <a:endParaRPr b="0" lang="ru-RU" sz="1500" spc="-1" strike="noStrike">
                <a:latin typeface="Arial"/>
              </a:endParaRPr>
            </a:p>
          </p:txBody>
        </p:sp>
        <p:sp>
          <p:nvSpPr>
            <p:cNvPr id="506" name="Line 37"/>
            <p:cNvSpPr/>
            <p:nvPr/>
          </p:nvSpPr>
          <p:spPr>
            <a:xfrm>
              <a:off x="4110480" y="2260440"/>
              <a:ext cx="1242000" cy="0"/>
            </a:xfrm>
            <a:prstGeom prst="line">
              <a:avLst/>
            </a:prstGeom>
            <a:ln w="15840"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507" name="CustomShape 38"/>
          <p:cNvSpPr/>
          <p:nvPr/>
        </p:nvSpPr>
        <p:spPr>
          <a:xfrm>
            <a:off x="4110480" y="2412360"/>
            <a:ext cx="1241280" cy="5346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i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см. п. 3.4.2, 3.6.1, 4.2.2 требований к мастер-плану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508" name="CustomShape 39"/>
          <p:cNvSpPr/>
          <p:nvPr/>
        </p:nvSpPr>
        <p:spPr>
          <a:xfrm>
            <a:off x="4110480" y="3350160"/>
            <a:ext cx="1241280" cy="5346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i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см. п. 3.4.2, 3.6.1, 4.2.2 требований к мастер-плану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509" name="CustomShape 40"/>
          <p:cNvSpPr/>
          <p:nvPr/>
        </p:nvSpPr>
        <p:spPr>
          <a:xfrm>
            <a:off x="4110480" y="4287600"/>
            <a:ext cx="1241280" cy="5346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i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см. п. 3.4.2, 3.6.1, 4.2.2 требований к мастер-плану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510" name="CustomShape 41"/>
          <p:cNvSpPr/>
          <p:nvPr/>
        </p:nvSpPr>
        <p:spPr>
          <a:xfrm>
            <a:off x="4110480" y="5225040"/>
            <a:ext cx="1241280" cy="5346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i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см. п. 3.4.2, 3.6.1, 4.2.2 требований к мастер-плану</a:t>
            </a:r>
            <a:endParaRPr b="0" lang="ru-RU" sz="1300" spc="-1" strike="noStrike">
              <a:latin typeface="Arial"/>
            </a:endParaRPr>
          </a:p>
        </p:txBody>
      </p:sp>
      <p:grpSp>
        <p:nvGrpSpPr>
          <p:cNvPr id="511" name="Group 42"/>
          <p:cNvGrpSpPr/>
          <p:nvPr/>
        </p:nvGrpSpPr>
        <p:grpSpPr>
          <a:xfrm>
            <a:off x="5450760" y="1777320"/>
            <a:ext cx="1242360" cy="483120"/>
            <a:chOff x="5450760" y="1777320"/>
            <a:chExt cx="1242360" cy="483120"/>
          </a:xfrm>
        </p:grpSpPr>
        <p:sp>
          <p:nvSpPr>
            <p:cNvPr id="512" name="CustomShape 43"/>
            <p:cNvSpPr/>
            <p:nvPr/>
          </p:nvSpPr>
          <p:spPr>
            <a:xfrm>
              <a:off x="5451120" y="1777320"/>
              <a:ext cx="1241280" cy="4824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72000" anchor="b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Перспективные характеристики</a:t>
              </a:r>
              <a:endParaRPr b="0" lang="ru-RU" sz="1500" spc="-1" strike="noStrike">
                <a:latin typeface="Arial"/>
              </a:endParaRPr>
            </a:p>
          </p:txBody>
        </p:sp>
        <p:sp>
          <p:nvSpPr>
            <p:cNvPr id="513" name="Line 44"/>
            <p:cNvSpPr/>
            <p:nvPr/>
          </p:nvSpPr>
          <p:spPr>
            <a:xfrm>
              <a:off x="5450760" y="2260440"/>
              <a:ext cx="1242360" cy="0"/>
            </a:xfrm>
            <a:prstGeom prst="line">
              <a:avLst/>
            </a:prstGeom>
            <a:ln w="15840"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514" name="CustomShape 45"/>
          <p:cNvSpPr/>
          <p:nvPr/>
        </p:nvSpPr>
        <p:spPr>
          <a:xfrm>
            <a:off x="5451120" y="2412360"/>
            <a:ext cx="1241280" cy="5346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i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см. п. 7.1.2 требований к мастер-плану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515" name="CustomShape 46"/>
          <p:cNvSpPr/>
          <p:nvPr/>
        </p:nvSpPr>
        <p:spPr>
          <a:xfrm>
            <a:off x="5451120" y="3350160"/>
            <a:ext cx="1241280" cy="5346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i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см. п. 7.1.2 требований к мастер-плану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516" name="CustomShape 47"/>
          <p:cNvSpPr/>
          <p:nvPr/>
        </p:nvSpPr>
        <p:spPr>
          <a:xfrm>
            <a:off x="5451120" y="4287600"/>
            <a:ext cx="1241280" cy="5346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i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см. п. 7.1.2 требований к мастер-плану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517" name="CustomShape 48"/>
          <p:cNvSpPr/>
          <p:nvPr/>
        </p:nvSpPr>
        <p:spPr>
          <a:xfrm>
            <a:off x="5451120" y="5225040"/>
            <a:ext cx="1241280" cy="5346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i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см. п. 7.1.2 требований к мастер-плану</a:t>
            </a:r>
            <a:endParaRPr b="0" lang="ru-RU" sz="1300" spc="-1" strike="noStrike">
              <a:latin typeface="Arial"/>
            </a:endParaRPr>
          </a:p>
        </p:txBody>
      </p:sp>
      <p:pic>
        <p:nvPicPr>
          <p:cNvPr id="518" name="Рисунок 524" descr=""/>
          <p:cNvPicPr/>
          <p:nvPr/>
        </p:nvPicPr>
        <p:blipFill>
          <a:blip r:embed="rId1"/>
          <a:stretch/>
        </p:blipFill>
        <p:spPr>
          <a:xfrm>
            <a:off x="360" y="0"/>
            <a:ext cx="360" cy="3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9" name="CustomShape 1" hidden="1"/>
          <p:cNvSpPr/>
          <p:nvPr/>
        </p:nvSpPr>
        <p:spPr>
          <a:xfrm>
            <a:off x="0" y="0"/>
            <a:ext cx="158040" cy="15804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20" name="CustomShape 2"/>
          <p:cNvSpPr/>
          <p:nvPr/>
        </p:nvSpPr>
        <p:spPr>
          <a:xfrm>
            <a:off x="738000" y="720000"/>
            <a:ext cx="8535240" cy="747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Autofit/>
          </a:bodyPr>
          <a:p>
            <a:pPr>
              <a:lnSpc>
                <a:spcPct val="90000"/>
              </a:lnSpc>
            </a:pPr>
            <a:r>
              <a:rPr b="0" lang="ru-RU" sz="2700" spc="-1" strike="noStrike">
                <a:solidFill>
                  <a:srgbClr val="000000"/>
                </a:solidFill>
                <a:latin typeface="Arial Narrow"/>
                <a:ea typeface="DejaVu Sans"/>
              </a:rPr>
              <a:t>Общая площадь туристской территории составит ХХ га, в том числе из них под застройку ХХ га</a:t>
            </a:r>
            <a:endParaRPr b="0" lang="ru-RU" sz="2700" spc="-1" strike="noStrike">
              <a:latin typeface="Arial"/>
            </a:endParaRPr>
          </a:p>
        </p:txBody>
      </p:sp>
      <p:sp>
        <p:nvSpPr>
          <p:cNvPr id="521" name="CustomShape 3"/>
          <p:cNvSpPr/>
          <p:nvPr/>
        </p:nvSpPr>
        <p:spPr>
          <a:xfrm>
            <a:off x="736560" y="222120"/>
            <a:ext cx="273600" cy="273600"/>
          </a:xfrm>
          <a:prstGeom prst="rect">
            <a:avLst/>
          </a:prstGeom>
          <a:solidFill>
            <a:schemeClr val="accent3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noAutofit/>
          </a:bodyPr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ffffff"/>
                </a:solidFill>
                <a:latin typeface="Arial Narrow"/>
                <a:ea typeface="DejaVu Sans"/>
              </a:rPr>
              <a:t>4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522" name="CustomShape 4"/>
          <p:cNvSpPr/>
          <p:nvPr/>
        </p:nvSpPr>
        <p:spPr>
          <a:xfrm>
            <a:off x="1113120" y="260640"/>
            <a:ext cx="3828960" cy="1785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Планировка туристской территории </a:t>
            </a:r>
            <a:r>
              <a:rPr b="0" lang="en-US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|</a:t>
            </a:r>
            <a:r>
              <a:rPr b="0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 Границы территории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523" name="CustomShape 5"/>
          <p:cNvSpPr/>
          <p:nvPr/>
        </p:nvSpPr>
        <p:spPr>
          <a:xfrm>
            <a:off x="2679840" y="1713240"/>
            <a:ext cx="6593400" cy="434016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72000" rIns="72000" tIns="72000" bIns="72000" anchor="ctr">
            <a:noAutofit/>
          </a:bodyPr>
          <a:p>
            <a:pPr algn="ctr">
              <a:lnSpc>
                <a:spcPct val="90000"/>
              </a:lnSpc>
              <a:spcBef>
                <a:spcPts val="201"/>
              </a:spcBef>
            </a:pPr>
            <a:r>
              <a:rPr b="0" i="1" lang="en-US" sz="1500" spc="-1" strike="noStrike">
                <a:solidFill>
                  <a:srgbClr val="8d9399"/>
                </a:solidFill>
                <a:latin typeface="Arial Narrow"/>
                <a:ea typeface="DejaVu Sans"/>
              </a:rPr>
              <a:t>&lt;</a:t>
            </a:r>
            <a:r>
              <a:rPr b="0" i="1" lang="ru-RU" sz="1500" spc="-1" strike="noStrike">
                <a:solidFill>
                  <a:srgbClr val="8d9399"/>
                </a:solidFill>
                <a:latin typeface="Arial Narrow"/>
                <a:ea typeface="DejaVu Sans"/>
              </a:rPr>
              <a:t>Граница туристской территории</a:t>
            </a:r>
            <a:r>
              <a:rPr b="0" i="1" lang="en-US" sz="1500" spc="-1" strike="noStrike">
                <a:solidFill>
                  <a:srgbClr val="8d9399"/>
                </a:solidFill>
                <a:latin typeface="Arial Narrow"/>
                <a:ea typeface="DejaVu Sans"/>
              </a:rPr>
              <a:t>&gt;</a:t>
            </a:r>
            <a:endParaRPr b="0" lang="ru-RU" sz="1500" spc="-1" strike="noStrike">
              <a:latin typeface="Arial"/>
            </a:endParaRPr>
          </a:p>
        </p:txBody>
      </p:sp>
      <p:sp>
        <p:nvSpPr>
          <p:cNvPr id="524" name="CustomShape 6"/>
          <p:cNvSpPr/>
          <p:nvPr/>
        </p:nvSpPr>
        <p:spPr>
          <a:xfrm>
            <a:off x="743400" y="6710760"/>
            <a:ext cx="593640" cy="1231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b">
            <a:spAutoFit/>
          </a:bodyPr>
          <a:p>
            <a:pPr>
              <a:lnSpc>
                <a:spcPct val="90000"/>
              </a:lnSpc>
            </a:pPr>
            <a:r>
              <a:rPr b="0" lang="ru-RU" sz="900" spc="-1" strike="noStrike">
                <a:solidFill>
                  <a:srgbClr val="000000"/>
                </a:solidFill>
                <a:latin typeface="Arial Narrow"/>
                <a:ea typeface="DejaVu Sans"/>
              </a:rPr>
              <a:t>Источник</a:t>
            </a:r>
            <a:r>
              <a:rPr b="0" lang="en-US" sz="900" spc="-1" strike="noStrike">
                <a:solidFill>
                  <a:srgbClr val="000000"/>
                </a:solidFill>
                <a:latin typeface="Arial Narrow"/>
                <a:ea typeface="DejaVu Sans"/>
              </a:rPr>
              <a:t>: xxx</a:t>
            </a:r>
            <a:endParaRPr b="0" lang="ru-RU" sz="900" spc="-1" strike="noStrike">
              <a:latin typeface="Arial"/>
            </a:endParaRPr>
          </a:p>
        </p:txBody>
      </p:sp>
      <p:sp>
        <p:nvSpPr>
          <p:cNvPr id="525" name="CustomShape 7"/>
          <p:cNvSpPr/>
          <p:nvPr/>
        </p:nvSpPr>
        <p:spPr>
          <a:xfrm>
            <a:off x="738000" y="6162480"/>
            <a:ext cx="8535240" cy="4726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72000" rIns="72000" tIns="72000" bIns="72000">
            <a:noAutofit/>
          </a:bodyPr>
          <a:p>
            <a:pPr>
              <a:lnSpc>
                <a:spcPct val="90000"/>
              </a:lnSpc>
              <a:spcBef>
                <a:spcPts val="201"/>
              </a:spcBef>
            </a:pPr>
            <a:r>
              <a:rPr b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Используемые материалы требований к мастер-плану: </a:t>
            </a: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общие сведения о границах туристской территории, земельных участках (3.4.1), проект планировки туристской территории (6.1)</a:t>
            </a:r>
            <a:endParaRPr b="0" lang="ru-RU" sz="1300" spc="-1" strike="noStrike">
              <a:latin typeface="Arial"/>
            </a:endParaRPr>
          </a:p>
        </p:txBody>
      </p:sp>
      <p:grpSp>
        <p:nvGrpSpPr>
          <p:cNvPr id="526" name="Group 8"/>
          <p:cNvGrpSpPr/>
          <p:nvPr/>
        </p:nvGrpSpPr>
        <p:grpSpPr>
          <a:xfrm>
            <a:off x="738000" y="1719720"/>
            <a:ext cx="1814400" cy="4055760"/>
            <a:chOff x="738000" y="1719720"/>
            <a:chExt cx="1814400" cy="4055760"/>
          </a:xfrm>
        </p:grpSpPr>
        <p:sp>
          <p:nvSpPr>
            <p:cNvPr id="527" name="CustomShape 9"/>
            <p:cNvSpPr/>
            <p:nvPr/>
          </p:nvSpPr>
          <p:spPr>
            <a:xfrm>
              <a:off x="738360" y="1719720"/>
              <a:ext cx="1813680" cy="77184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72000" anchor="b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7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Основные показатели строительства</a:t>
              </a:r>
              <a:endParaRPr b="0" lang="ru-RU" sz="1700" spc="-1" strike="noStrike">
                <a:latin typeface="Arial"/>
              </a:endParaRPr>
            </a:p>
          </p:txBody>
        </p:sp>
        <p:sp>
          <p:nvSpPr>
            <p:cNvPr id="528" name="Line 10"/>
            <p:cNvSpPr/>
            <p:nvPr/>
          </p:nvSpPr>
          <p:spPr>
            <a:xfrm>
              <a:off x="738000" y="2492280"/>
              <a:ext cx="1814400" cy="0"/>
            </a:xfrm>
            <a:prstGeom prst="line">
              <a:avLst/>
            </a:prstGeom>
            <a:ln w="15840"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529" name="CustomShape 11"/>
            <p:cNvSpPr/>
            <p:nvPr/>
          </p:nvSpPr>
          <p:spPr>
            <a:xfrm>
              <a:off x="738360" y="2492280"/>
              <a:ext cx="1813680" cy="32832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108000" bIns="0">
              <a:spAutoFit/>
            </a:bodyPr>
            <a:p>
              <a:pPr lvl="1" marL="164520" indent="-163800">
                <a:lnSpc>
                  <a:spcPct val="90000"/>
                </a:lnSpc>
                <a:spcBef>
                  <a:spcPts val="799"/>
                </a:spcBef>
                <a:buClr>
                  <a:srgbClr val="000000"/>
                </a:buClr>
                <a:buFont typeface="Arial Narrow"/>
                <a:buChar char="&gt;"/>
              </a:pPr>
              <a:r>
                <a:rPr b="0" lang="ru-RU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Суммарная площадь территории (кв. м);</a:t>
              </a:r>
              <a:endParaRPr b="0" lang="ru-RU" sz="1500" spc="-1" strike="noStrike">
                <a:latin typeface="Arial"/>
              </a:endParaRPr>
            </a:p>
            <a:p>
              <a:pPr lvl="1" marL="164520" indent="-163800">
                <a:lnSpc>
                  <a:spcPct val="90000"/>
                </a:lnSpc>
                <a:spcBef>
                  <a:spcPts val="799"/>
                </a:spcBef>
                <a:buClr>
                  <a:srgbClr val="000000"/>
                </a:buClr>
                <a:buFont typeface="Arial Narrow"/>
                <a:buChar char="&gt;"/>
              </a:pPr>
              <a:r>
                <a:rPr b="0" lang="ru-RU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Суммарный объем строительства (кв. м);</a:t>
              </a:r>
              <a:endParaRPr b="0" lang="ru-RU" sz="1500" spc="-1" strike="noStrike">
                <a:latin typeface="Arial"/>
              </a:endParaRPr>
            </a:p>
            <a:p>
              <a:pPr lvl="1" marL="164520" indent="-163800">
                <a:lnSpc>
                  <a:spcPct val="90000"/>
                </a:lnSpc>
                <a:spcBef>
                  <a:spcPts val="799"/>
                </a:spcBef>
                <a:buClr>
                  <a:srgbClr val="000000"/>
                </a:buClr>
                <a:buFont typeface="Arial Narrow"/>
                <a:buChar char="&gt;"/>
              </a:pPr>
              <a:r>
                <a:rPr b="0" lang="ru-RU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Площадь объектов размещения (кв. м);</a:t>
              </a:r>
              <a:endParaRPr b="0" lang="ru-RU" sz="1500" spc="-1" strike="noStrike">
                <a:latin typeface="Arial"/>
              </a:endParaRPr>
            </a:p>
            <a:p>
              <a:pPr lvl="1" marL="164520" indent="-163800">
                <a:lnSpc>
                  <a:spcPct val="90000"/>
                </a:lnSpc>
                <a:spcBef>
                  <a:spcPts val="799"/>
                </a:spcBef>
                <a:buClr>
                  <a:srgbClr val="000000"/>
                </a:buClr>
                <a:buFont typeface="Arial Narrow"/>
                <a:buChar char="&gt;"/>
              </a:pPr>
              <a:r>
                <a:rPr b="0" lang="ru-RU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Арендуемая (коммерческая) площадь (кв. м);</a:t>
              </a:r>
              <a:endParaRPr b="0" lang="ru-RU" sz="1500" spc="-1" strike="noStrike">
                <a:latin typeface="Arial"/>
              </a:endParaRPr>
            </a:p>
            <a:p>
              <a:pPr lvl="1" marL="164520" indent="-163800">
                <a:lnSpc>
                  <a:spcPct val="90000"/>
                </a:lnSpc>
                <a:spcBef>
                  <a:spcPts val="799"/>
                </a:spcBef>
                <a:buClr>
                  <a:srgbClr val="000000"/>
                </a:buClr>
                <a:buFont typeface="Arial Narrow"/>
                <a:buChar char="&gt;"/>
              </a:pPr>
              <a:r>
                <a:rPr b="0" lang="ru-RU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Совокупный бюджет проекта (руб.);</a:t>
              </a:r>
              <a:endParaRPr b="0" lang="ru-RU" sz="1500" spc="-1" strike="noStrike">
                <a:latin typeface="Arial"/>
              </a:endParaRPr>
            </a:p>
            <a:p>
              <a:pPr lvl="1" marL="164520" indent="-163800">
                <a:lnSpc>
                  <a:spcPct val="90000"/>
                </a:lnSpc>
                <a:spcBef>
                  <a:spcPts val="799"/>
                </a:spcBef>
                <a:buClr>
                  <a:srgbClr val="000000"/>
                </a:buClr>
                <a:buFont typeface="Arial Narrow"/>
                <a:buChar char="&gt;"/>
              </a:pPr>
              <a:r>
                <a:rPr b="0" lang="ru-RU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Стоимость ПИР и СМР (руб./кв. м);</a:t>
              </a:r>
              <a:endParaRPr b="0" lang="ru-RU" sz="1500" spc="-1" strike="noStrike">
                <a:latin typeface="Arial"/>
              </a:endParaRPr>
            </a:p>
          </p:txBody>
        </p:sp>
      </p:grpSp>
      <p:pic>
        <p:nvPicPr>
          <p:cNvPr id="530" name="Рисунок 536" descr=""/>
          <p:cNvPicPr/>
          <p:nvPr/>
        </p:nvPicPr>
        <p:blipFill>
          <a:blip r:embed="rId1"/>
          <a:stretch/>
        </p:blipFill>
        <p:spPr>
          <a:xfrm>
            <a:off x="360" y="0"/>
            <a:ext cx="360" cy="3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" name="CustomShape 1" hidden="1"/>
          <p:cNvSpPr/>
          <p:nvPr/>
        </p:nvSpPr>
        <p:spPr>
          <a:xfrm>
            <a:off x="0" y="0"/>
            <a:ext cx="158040" cy="15804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32" name="CustomShape 2"/>
          <p:cNvSpPr/>
          <p:nvPr/>
        </p:nvSpPr>
        <p:spPr>
          <a:xfrm>
            <a:off x="738000" y="720000"/>
            <a:ext cx="8535240" cy="747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Autofit/>
          </a:bodyPr>
          <a:p>
            <a:pPr>
              <a:lnSpc>
                <a:spcPct val="90000"/>
              </a:lnSpc>
            </a:pPr>
            <a:r>
              <a:rPr b="0" lang="ru-RU" sz="2700" spc="-1" strike="noStrike">
                <a:solidFill>
                  <a:srgbClr val="000000"/>
                </a:solidFill>
                <a:latin typeface="Arial Narrow"/>
                <a:ea typeface="DejaVu Sans"/>
              </a:rPr>
              <a:t>Территория обладает уникальной архитектурной концепцией – в ее основе стиль </a:t>
            </a:r>
            <a:r>
              <a:rPr b="0" lang="en-US" sz="2700" spc="-1" strike="noStrike">
                <a:solidFill>
                  <a:srgbClr val="000000"/>
                </a:solidFill>
                <a:latin typeface="Arial Narrow"/>
                <a:ea typeface="DejaVu Sans"/>
              </a:rPr>
              <a:t>ABC </a:t>
            </a:r>
            <a:r>
              <a:rPr b="0" lang="ru-RU" sz="2700" spc="-1" strike="noStrike">
                <a:solidFill>
                  <a:srgbClr val="000000"/>
                </a:solidFill>
                <a:latin typeface="Arial Narrow"/>
                <a:ea typeface="DejaVu Sans"/>
              </a:rPr>
              <a:t>времен ХХ века</a:t>
            </a:r>
            <a:endParaRPr b="0" lang="ru-RU" sz="2700" spc="-1" strike="noStrike">
              <a:latin typeface="Arial"/>
            </a:endParaRPr>
          </a:p>
        </p:txBody>
      </p:sp>
      <p:sp>
        <p:nvSpPr>
          <p:cNvPr id="533" name="CustomShape 3"/>
          <p:cNvSpPr/>
          <p:nvPr/>
        </p:nvSpPr>
        <p:spPr>
          <a:xfrm>
            <a:off x="736560" y="222120"/>
            <a:ext cx="273600" cy="273600"/>
          </a:xfrm>
          <a:prstGeom prst="rect">
            <a:avLst/>
          </a:prstGeom>
          <a:solidFill>
            <a:schemeClr val="accent3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noAutofit/>
          </a:bodyPr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ffffff"/>
                </a:solidFill>
                <a:latin typeface="Arial Narrow"/>
                <a:ea typeface="DejaVu Sans"/>
              </a:rPr>
              <a:t>4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534" name="CustomShape 4"/>
          <p:cNvSpPr/>
          <p:nvPr/>
        </p:nvSpPr>
        <p:spPr>
          <a:xfrm>
            <a:off x="1120680" y="260640"/>
            <a:ext cx="5580000" cy="1785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Планировка туристской территории </a:t>
            </a:r>
            <a:r>
              <a:rPr b="0" lang="en-US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|</a:t>
            </a:r>
            <a:r>
              <a:rPr b="0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 Параметры строительства и дизайн-код проекта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535" name="CustomShape 5"/>
          <p:cNvSpPr/>
          <p:nvPr/>
        </p:nvSpPr>
        <p:spPr>
          <a:xfrm>
            <a:off x="743400" y="6710760"/>
            <a:ext cx="593640" cy="1231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b">
            <a:spAutoFit/>
          </a:bodyPr>
          <a:p>
            <a:pPr>
              <a:lnSpc>
                <a:spcPct val="90000"/>
              </a:lnSpc>
            </a:pPr>
            <a:r>
              <a:rPr b="0" lang="ru-RU" sz="900" spc="-1" strike="noStrike">
                <a:solidFill>
                  <a:srgbClr val="000000"/>
                </a:solidFill>
                <a:latin typeface="Arial Narrow"/>
                <a:ea typeface="DejaVu Sans"/>
              </a:rPr>
              <a:t>Источник</a:t>
            </a:r>
            <a:r>
              <a:rPr b="0" lang="en-US" sz="900" spc="-1" strike="noStrike">
                <a:solidFill>
                  <a:srgbClr val="000000"/>
                </a:solidFill>
                <a:latin typeface="Arial Narrow"/>
                <a:ea typeface="DejaVu Sans"/>
              </a:rPr>
              <a:t>: xxx</a:t>
            </a:r>
            <a:endParaRPr b="0" lang="ru-RU" sz="900" spc="-1" strike="noStrike">
              <a:latin typeface="Arial"/>
            </a:endParaRPr>
          </a:p>
        </p:txBody>
      </p:sp>
      <p:sp>
        <p:nvSpPr>
          <p:cNvPr id="536" name="CustomShape 6"/>
          <p:cNvSpPr/>
          <p:nvPr/>
        </p:nvSpPr>
        <p:spPr>
          <a:xfrm>
            <a:off x="738000" y="6162480"/>
            <a:ext cx="8535240" cy="4726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72000" rIns="72000" tIns="72000" bIns="72000">
            <a:noAutofit/>
          </a:bodyPr>
          <a:p>
            <a:pPr>
              <a:lnSpc>
                <a:spcPct val="90000"/>
              </a:lnSpc>
              <a:spcBef>
                <a:spcPts val="201"/>
              </a:spcBef>
            </a:pPr>
            <a:r>
              <a:rPr b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Используемые материалы требований к мастер-плану: </a:t>
            </a: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описание и визуализация основной архитектурной концепции (3.5), предельные параметры разрешенного строительства, реконструкции объектов капитального строительства (6.2.3)</a:t>
            </a:r>
            <a:endParaRPr b="0" lang="ru-RU" sz="1300" spc="-1" strike="noStrike">
              <a:latin typeface="Arial"/>
            </a:endParaRPr>
          </a:p>
        </p:txBody>
      </p:sp>
      <p:grpSp>
        <p:nvGrpSpPr>
          <p:cNvPr id="537" name="Group 7"/>
          <p:cNvGrpSpPr/>
          <p:nvPr/>
        </p:nvGrpSpPr>
        <p:grpSpPr>
          <a:xfrm>
            <a:off x="738000" y="1721160"/>
            <a:ext cx="3996000" cy="539280"/>
            <a:chOff x="738000" y="1721160"/>
            <a:chExt cx="3996000" cy="539280"/>
          </a:xfrm>
        </p:grpSpPr>
        <p:sp>
          <p:nvSpPr>
            <p:cNvPr id="538" name="CustomShape 8"/>
            <p:cNvSpPr/>
            <p:nvPr/>
          </p:nvSpPr>
          <p:spPr>
            <a:xfrm>
              <a:off x="738000" y="1721160"/>
              <a:ext cx="3995280" cy="53856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72000" anchor="b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7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Ключевые архитектурные и стилистические характеристики </a:t>
              </a:r>
              <a:endParaRPr b="0" lang="ru-RU" sz="1700" spc="-1" strike="noStrike">
                <a:latin typeface="Arial"/>
              </a:endParaRPr>
            </a:p>
          </p:txBody>
        </p:sp>
        <p:sp>
          <p:nvSpPr>
            <p:cNvPr id="539" name="Line 9"/>
            <p:cNvSpPr/>
            <p:nvPr/>
          </p:nvSpPr>
          <p:spPr>
            <a:xfrm>
              <a:off x="738000" y="2260440"/>
              <a:ext cx="3996000" cy="0"/>
            </a:xfrm>
            <a:prstGeom prst="line">
              <a:avLst/>
            </a:prstGeom>
            <a:ln w="15840"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540" name="CustomShape 10"/>
          <p:cNvSpPr/>
          <p:nvPr/>
        </p:nvSpPr>
        <p:spPr>
          <a:xfrm>
            <a:off x="5105520" y="1713240"/>
            <a:ext cx="4167720" cy="434016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72000" rIns="72000" tIns="72000" bIns="72000" anchor="ctr">
            <a:noAutofit/>
          </a:bodyPr>
          <a:p>
            <a:pPr algn="ctr">
              <a:lnSpc>
                <a:spcPct val="90000"/>
              </a:lnSpc>
              <a:spcBef>
                <a:spcPts val="201"/>
              </a:spcBef>
            </a:pPr>
            <a:r>
              <a:rPr b="0" i="1" lang="en-US" sz="1500" spc="-1" strike="noStrike">
                <a:solidFill>
                  <a:srgbClr val="8d9399"/>
                </a:solidFill>
                <a:latin typeface="Arial Narrow"/>
                <a:ea typeface="DejaVu Sans"/>
              </a:rPr>
              <a:t>&lt;</a:t>
            </a:r>
            <a:r>
              <a:rPr b="0" i="1" lang="ru-RU" sz="1500" spc="-1" strike="noStrike">
                <a:solidFill>
                  <a:srgbClr val="8d9399"/>
                </a:solidFill>
                <a:latin typeface="Arial Narrow"/>
                <a:ea typeface="DejaVu Sans"/>
              </a:rPr>
              <a:t>Визуализация основных параметров проекта</a:t>
            </a:r>
            <a:r>
              <a:rPr b="0" i="1" lang="en-US" sz="1500" spc="-1" strike="noStrike">
                <a:solidFill>
                  <a:srgbClr val="8d9399"/>
                </a:solidFill>
                <a:latin typeface="Arial Narrow"/>
                <a:ea typeface="DejaVu Sans"/>
              </a:rPr>
              <a:t>&gt;</a:t>
            </a:r>
            <a:endParaRPr b="0" lang="ru-RU" sz="1500" spc="-1" strike="noStrike">
              <a:latin typeface="Arial"/>
            </a:endParaRPr>
          </a:p>
        </p:txBody>
      </p:sp>
      <p:sp>
        <p:nvSpPr>
          <p:cNvPr id="541" name="CustomShape 11"/>
          <p:cNvSpPr/>
          <p:nvPr/>
        </p:nvSpPr>
        <p:spPr>
          <a:xfrm>
            <a:off x="632160" y="2983320"/>
            <a:ext cx="2212920" cy="147096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42" name="CustomShape 12"/>
          <p:cNvSpPr/>
          <p:nvPr/>
        </p:nvSpPr>
        <p:spPr>
          <a:xfrm>
            <a:off x="2104920" y="2260440"/>
            <a:ext cx="2847240" cy="9288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0800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lang="en-US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Lorem ipsum dolor sit amet, consectetur adipiscing elit, sed do eiusmod tempor incididunt ut labore et dolore magna aliqua. </a:t>
            </a:r>
            <a:endParaRPr b="0" lang="ru-RU" sz="1500" spc="-1" strike="noStrike">
              <a:latin typeface="Arial"/>
            </a:endParaRPr>
          </a:p>
        </p:txBody>
      </p:sp>
      <p:sp>
        <p:nvSpPr>
          <p:cNvPr id="543" name="CustomShape 13"/>
          <p:cNvSpPr/>
          <p:nvPr/>
        </p:nvSpPr>
        <p:spPr>
          <a:xfrm>
            <a:off x="738000" y="2412360"/>
            <a:ext cx="1143000" cy="55404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72000" rIns="72000" tIns="72000" bIns="72000" anchor="ctr">
            <a:noAutofit/>
          </a:bodyPr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b="0" i="1" lang="en-US" sz="1500" spc="-1" strike="noStrike">
                <a:solidFill>
                  <a:srgbClr val="8d9399"/>
                </a:solidFill>
                <a:latin typeface="Arial Narrow"/>
                <a:ea typeface="DejaVu Sans"/>
              </a:rPr>
              <a:t>&lt;</a:t>
            </a:r>
            <a:r>
              <a:rPr b="0" i="1" lang="ru-RU" sz="1500" spc="-1" strike="noStrike">
                <a:solidFill>
                  <a:srgbClr val="8d9399"/>
                </a:solidFill>
                <a:latin typeface="Arial Narrow"/>
                <a:ea typeface="DejaVu Sans"/>
              </a:rPr>
              <a:t>фото</a:t>
            </a:r>
            <a:r>
              <a:rPr b="0" i="1" lang="en-US" sz="1500" spc="-1" strike="noStrike">
                <a:solidFill>
                  <a:srgbClr val="8d9399"/>
                </a:solidFill>
                <a:latin typeface="Arial Narrow"/>
                <a:ea typeface="DejaVu Sans"/>
              </a:rPr>
              <a:t>&gt;</a:t>
            </a:r>
            <a:endParaRPr b="0" lang="ru-RU" sz="1500" spc="-1" strike="noStrike">
              <a:latin typeface="Arial"/>
            </a:endParaRPr>
          </a:p>
        </p:txBody>
      </p:sp>
      <p:sp>
        <p:nvSpPr>
          <p:cNvPr id="544" name="CustomShape 14"/>
          <p:cNvSpPr/>
          <p:nvPr/>
        </p:nvSpPr>
        <p:spPr>
          <a:xfrm>
            <a:off x="2104920" y="3353040"/>
            <a:ext cx="2847240" cy="9288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0800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lang="en-US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Lorem ipsum dolor sit amet, consectetur adipiscing elit, sed do eiusmod tempor incididunt ut labore et dolore magna aliqua. </a:t>
            </a:r>
            <a:endParaRPr b="0" lang="ru-RU" sz="1500" spc="-1" strike="noStrike">
              <a:latin typeface="Arial"/>
            </a:endParaRPr>
          </a:p>
        </p:txBody>
      </p:sp>
      <p:sp>
        <p:nvSpPr>
          <p:cNvPr id="545" name="CustomShape 15"/>
          <p:cNvSpPr/>
          <p:nvPr/>
        </p:nvSpPr>
        <p:spPr>
          <a:xfrm>
            <a:off x="738000" y="3504960"/>
            <a:ext cx="1143000" cy="55404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72000" rIns="72000" tIns="72000" bIns="72000" anchor="ctr">
            <a:noAutofit/>
          </a:bodyPr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b="0" i="1" lang="en-US" sz="1500" spc="-1" strike="noStrike">
                <a:solidFill>
                  <a:srgbClr val="8d9399"/>
                </a:solidFill>
                <a:latin typeface="Arial Narrow"/>
                <a:ea typeface="DejaVu Sans"/>
              </a:rPr>
              <a:t>&lt;</a:t>
            </a:r>
            <a:r>
              <a:rPr b="0" i="1" lang="ru-RU" sz="1500" spc="-1" strike="noStrike">
                <a:solidFill>
                  <a:srgbClr val="8d9399"/>
                </a:solidFill>
                <a:latin typeface="Arial Narrow"/>
                <a:ea typeface="DejaVu Sans"/>
              </a:rPr>
              <a:t>фото</a:t>
            </a:r>
            <a:r>
              <a:rPr b="0" i="1" lang="en-US" sz="1500" spc="-1" strike="noStrike">
                <a:solidFill>
                  <a:srgbClr val="8d9399"/>
                </a:solidFill>
                <a:latin typeface="Arial Narrow"/>
                <a:ea typeface="DejaVu Sans"/>
              </a:rPr>
              <a:t>&gt;</a:t>
            </a:r>
            <a:endParaRPr b="0" lang="ru-RU" sz="1500" spc="-1" strike="noStrike">
              <a:latin typeface="Arial"/>
            </a:endParaRPr>
          </a:p>
        </p:txBody>
      </p:sp>
      <p:sp>
        <p:nvSpPr>
          <p:cNvPr id="546" name="CustomShape 16"/>
          <p:cNvSpPr/>
          <p:nvPr/>
        </p:nvSpPr>
        <p:spPr>
          <a:xfrm>
            <a:off x="2104920" y="4445280"/>
            <a:ext cx="2847240" cy="9288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0800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lang="en-US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Lorem ipsum dolor sit amet, consectetur adipiscing elit, sed do eiusmod tempor incididunt ut labore et dolore magna aliqua. </a:t>
            </a:r>
            <a:endParaRPr b="0" lang="ru-RU" sz="1500" spc="-1" strike="noStrike">
              <a:latin typeface="Arial"/>
            </a:endParaRPr>
          </a:p>
        </p:txBody>
      </p:sp>
      <p:sp>
        <p:nvSpPr>
          <p:cNvPr id="547" name="CustomShape 17"/>
          <p:cNvSpPr/>
          <p:nvPr/>
        </p:nvSpPr>
        <p:spPr>
          <a:xfrm>
            <a:off x="738000" y="4597560"/>
            <a:ext cx="1143000" cy="55404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72000" rIns="72000" tIns="72000" bIns="72000" anchor="ctr">
            <a:noAutofit/>
          </a:bodyPr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b="0" i="1" lang="en-US" sz="1500" spc="-1" strike="noStrike">
                <a:solidFill>
                  <a:srgbClr val="8d9399"/>
                </a:solidFill>
                <a:latin typeface="Arial Narrow"/>
                <a:ea typeface="DejaVu Sans"/>
              </a:rPr>
              <a:t>&lt;</a:t>
            </a:r>
            <a:r>
              <a:rPr b="0" i="1" lang="ru-RU" sz="1500" spc="-1" strike="noStrike">
                <a:solidFill>
                  <a:srgbClr val="8d9399"/>
                </a:solidFill>
                <a:latin typeface="Arial Narrow"/>
                <a:ea typeface="DejaVu Sans"/>
              </a:rPr>
              <a:t>фото</a:t>
            </a:r>
            <a:r>
              <a:rPr b="0" i="1" lang="en-US" sz="1500" spc="-1" strike="noStrike">
                <a:solidFill>
                  <a:srgbClr val="8d9399"/>
                </a:solidFill>
                <a:latin typeface="Arial Narrow"/>
                <a:ea typeface="DejaVu Sans"/>
              </a:rPr>
              <a:t>&gt;</a:t>
            </a:r>
            <a:endParaRPr b="0" lang="ru-RU" sz="1500" spc="-1" strike="noStrike">
              <a:latin typeface="Arial"/>
            </a:endParaRPr>
          </a:p>
        </p:txBody>
      </p:sp>
      <p:pic>
        <p:nvPicPr>
          <p:cNvPr id="548" name="Рисунок 554" descr=""/>
          <p:cNvPicPr/>
          <p:nvPr/>
        </p:nvPicPr>
        <p:blipFill>
          <a:blip r:embed="rId1"/>
          <a:stretch/>
        </p:blipFill>
        <p:spPr>
          <a:xfrm>
            <a:off x="360" y="0"/>
            <a:ext cx="360" cy="3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" name="CustomShape 1" hidden="1"/>
          <p:cNvSpPr/>
          <p:nvPr/>
        </p:nvSpPr>
        <p:spPr>
          <a:xfrm>
            <a:off x="0" y="0"/>
            <a:ext cx="158040" cy="15804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50" name="CustomShape 2"/>
          <p:cNvSpPr/>
          <p:nvPr/>
        </p:nvSpPr>
        <p:spPr>
          <a:xfrm>
            <a:off x="738000" y="720000"/>
            <a:ext cx="8535240" cy="747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Autofit/>
          </a:bodyPr>
          <a:p>
            <a:pPr>
              <a:lnSpc>
                <a:spcPct val="90000"/>
              </a:lnSpc>
            </a:pPr>
            <a:r>
              <a:rPr b="0" lang="en-US" sz="2700" spc="-1" strike="noStrike">
                <a:solidFill>
                  <a:srgbClr val="000000"/>
                </a:solidFill>
                <a:latin typeface="Arial Narrow"/>
                <a:ea typeface="DejaVu Sans"/>
              </a:rPr>
              <a:t>&lt;</a:t>
            </a:r>
            <a:r>
              <a:rPr b="0" lang="ru-RU" sz="2700" spc="-1" strike="noStrike">
                <a:solidFill>
                  <a:srgbClr val="000000"/>
                </a:solidFill>
                <a:latin typeface="Arial Narrow"/>
                <a:ea typeface="DejaVu Sans"/>
              </a:rPr>
              <a:t>Заголовок слайда – наименование картинки(ок), описывающей(их) визуализацию туристской территории</a:t>
            </a:r>
            <a:r>
              <a:rPr b="0" lang="en-US" sz="2700" spc="-1" strike="noStrike">
                <a:solidFill>
                  <a:srgbClr val="000000"/>
                </a:solidFill>
                <a:latin typeface="Arial Narrow"/>
                <a:ea typeface="DejaVu Sans"/>
              </a:rPr>
              <a:t>&gt;</a:t>
            </a:r>
            <a:endParaRPr b="0" lang="ru-RU" sz="2700" spc="-1" strike="noStrike">
              <a:latin typeface="Arial"/>
            </a:endParaRPr>
          </a:p>
        </p:txBody>
      </p:sp>
      <p:sp>
        <p:nvSpPr>
          <p:cNvPr id="551" name="CustomShape 3"/>
          <p:cNvSpPr/>
          <p:nvPr/>
        </p:nvSpPr>
        <p:spPr>
          <a:xfrm>
            <a:off x="736560" y="222120"/>
            <a:ext cx="273600" cy="273600"/>
          </a:xfrm>
          <a:prstGeom prst="rect">
            <a:avLst/>
          </a:prstGeom>
          <a:solidFill>
            <a:schemeClr val="accent3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noAutofit/>
          </a:bodyPr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ffffff"/>
                </a:solidFill>
                <a:latin typeface="Arial Narrow"/>
                <a:ea typeface="DejaVu Sans"/>
              </a:rPr>
              <a:t>4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552" name="CustomShape 4"/>
          <p:cNvSpPr/>
          <p:nvPr/>
        </p:nvSpPr>
        <p:spPr>
          <a:xfrm>
            <a:off x="1116720" y="260640"/>
            <a:ext cx="4897080" cy="1785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Планировка туристской территории </a:t>
            </a:r>
            <a:r>
              <a:rPr b="0" lang="en-US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|</a:t>
            </a:r>
            <a:r>
              <a:rPr b="0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 Визуализация туристской территории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553" name="CustomShape 5"/>
          <p:cNvSpPr/>
          <p:nvPr/>
        </p:nvSpPr>
        <p:spPr>
          <a:xfrm>
            <a:off x="738000" y="1713240"/>
            <a:ext cx="8535240" cy="434016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72000" rIns="72000" tIns="72000" bIns="72000" anchor="ctr">
            <a:noAutofit/>
          </a:bodyPr>
          <a:p>
            <a:pPr algn="ctr">
              <a:lnSpc>
                <a:spcPct val="90000"/>
              </a:lnSpc>
              <a:spcBef>
                <a:spcPts val="201"/>
              </a:spcBef>
            </a:pPr>
            <a:r>
              <a:rPr b="0" i="1" lang="en-US" sz="1500" spc="-1" strike="noStrike">
                <a:solidFill>
                  <a:srgbClr val="8d9399"/>
                </a:solidFill>
                <a:latin typeface="Arial Narrow"/>
                <a:ea typeface="DejaVu Sans"/>
              </a:rPr>
              <a:t>&lt;</a:t>
            </a:r>
            <a:r>
              <a:rPr b="0" i="1" lang="ru-RU" sz="1500" spc="-1" strike="noStrike">
                <a:solidFill>
                  <a:srgbClr val="8d9399"/>
                </a:solidFill>
                <a:latin typeface="Arial Narrow"/>
                <a:ea typeface="DejaVu Sans"/>
              </a:rPr>
              <a:t>Визуализация туристской территории</a:t>
            </a:r>
            <a:r>
              <a:rPr b="0" i="1" lang="en-US" sz="1500" spc="-1" strike="noStrike">
                <a:solidFill>
                  <a:srgbClr val="8d9399"/>
                </a:solidFill>
                <a:latin typeface="Arial Narrow"/>
                <a:ea typeface="DejaVu Sans"/>
              </a:rPr>
              <a:t>&gt;</a:t>
            </a:r>
            <a:endParaRPr b="0" lang="ru-RU" sz="1500" spc="-1" strike="noStrike">
              <a:latin typeface="Arial"/>
            </a:endParaRPr>
          </a:p>
        </p:txBody>
      </p:sp>
      <p:sp>
        <p:nvSpPr>
          <p:cNvPr id="554" name="CustomShape 6"/>
          <p:cNvSpPr/>
          <p:nvPr/>
        </p:nvSpPr>
        <p:spPr>
          <a:xfrm>
            <a:off x="743400" y="6710760"/>
            <a:ext cx="593640" cy="1231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b">
            <a:spAutoFit/>
          </a:bodyPr>
          <a:p>
            <a:pPr>
              <a:lnSpc>
                <a:spcPct val="90000"/>
              </a:lnSpc>
            </a:pPr>
            <a:r>
              <a:rPr b="0" lang="ru-RU" sz="900" spc="-1" strike="noStrike">
                <a:solidFill>
                  <a:srgbClr val="000000"/>
                </a:solidFill>
                <a:latin typeface="Arial Narrow"/>
                <a:ea typeface="DejaVu Sans"/>
              </a:rPr>
              <a:t>Источник</a:t>
            </a:r>
            <a:r>
              <a:rPr b="0" lang="en-US" sz="900" spc="-1" strike="noStrike">
                <a:solidFill>
                  <a:srgbClr val="000000"/>
                </a:solidFill>
                <a:latin typeface="Arial Narrow"/>
                <a:ea typeface="DejaVu Sans"/>
              </a:rPr>
              <a:t>: xxx</a:t>
            </a:r>
            <a:endParaRPr b="0" lang="ru-RU" sz="900" spc="-1" strike="noStrike">
              <a:latin typeface="Arial"/>
            </a:endParaRPr>
          </a:p>
        </p:txBody>
      </p:sp>
      <p:sp>
        <p:nvSpPr>
          <p:cNvPr id="555" name="CustomShape 7"/>
          <p:cNvSpPr/>
          <p:nvPr/>
        </p:nvSpPr>
        <p:spPr>
          <a:xfrm>
            <a:off x="738000" y="6162480"/>
            <a:ext cx="8535240" cy="4726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72000" rIns="72000" tIns="72000" bIns="72000">
            <a:noAutofit/>
          </a:bodyPr>
          <a:p>
            <a:pPr>
              <a:lnSpc>
                <a:spcPct val="90000"/>
              </a:lnSpc>
              <a:spcBef>
                <a:spcPts val="201"/>
              </a:spcBef>
            </a:pPr>
            <a:r>
              <a:rPr b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Используемые материалы требований к мастер-плану: </a:t>
            </a: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визуализация туристской территории (1.3)</a:t>
            </a:r>
            <a:endParaRPr b="0" lang="ru-RU" sz="1300" spc="-1" strike="noStrike">
              <a:latin typeface="Arial"/>
            </a:endParaRPr>
          </a:p>
        </p:txBody>
      </p:sp>
      <p:pic>
        <p:nvPicPr>
          <p:cNvPr id="556" name="Рисунок 562" descr=""/>
          <p:cNvPicPr/>
          <p:nvPr/>
        </p:nvPicPr>
        <p:blipFill>
          <a:blip r:embed="rId1"/>
          <a:stretch/>
        </p:blipFill>
        <p:spPr>
          <a:xfrm>
            <a:off x="360" y="0"/>
            <a:ext cx="360" cy="3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7" name="CustomShape 1" hidden="1"/>
          <p:cNvSpPr/>
          <p:nvPr/>
        </p:nvSpPr>
        <p:spPr>
          <a:xfrm>
            <a:off x="0" y="0"/>
            <a:ext cx="158040" cy="15804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58" name="CustomShape 2"/>
          <p:cNvSpPr/>
          <p:nvPr/>
        </p:nvSpPr>
        <p:spPr>
          <a:xfrm>
            <a:off x="738000" y="720000"/>
            <a:ext cx="8535240" cy="747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Autofit/>
          </a:bodyPr>
          <a:p>
            <a:pPr>
              <a:lnSpc>
                <a:spcPct val="90000"/>
              </a:lnSpc>
            </a:pPr>
            <a:r>
              <a:rPr b="0" lang="en-US" sz="2700" spc="-1" strike="noStrike">
                <a:solidFill>
                  <a:srgbClr val="000000"/>
                </a:solidFill>
                <a:latin typeface="Arial Narrow"/>
                <a:ea typeface="DejaVu Sans"/>
              </a:rPr>
              <a:t>&lt;</a:t>
            </a:r>
            <a:r>
              <a:rPr b="0" lang="ru-RU" sz="2700" spc="-1" strike="noStrike">
                <a:solidFill>
                  <a:srgbClr val="000000"/>
                </a:solidFill>
                <a:latin typeface="Arial Narrow"/>
                <a:ea typeface="DejaVu Sans"/>
              </a:rPr>
              <a:t>Заголовок слайда – наименование картинки(ок), описывающей(их) визуализацию туристской территории</a:t>
            </a:r>
            <a:r>
              <a:rPr b="0" lang="en-US" sz="2700" spc="-1" strike="noStrike">
                <a:solidFill>
                  <a:srgbClr val="000000"/>
                </a:solidFill>
                <a:latin typeface="Arial Narrow"/>
                <a:ea typeface="DejaVu Sans"/>
              </a:rPr>
              <a:t>&gt;</a:t>
            </a:r>
            <a:endParaRPr b="0" lang="ru-RU" sz="2700" spc="-1" strike="noStrike">
              <a:latin typeface="Arial"/>
            </a:endParaRPr>
          </a:p>
        </p:txBody>
      </p:sp>
      <p:sp>
        <p:nvSpPr>
          <p:cNvPr id="559" name="CustomShape 3"/>
          <p:cNvSpPr/>
          <p:nvPr/>
        </p:nvSpPr>
        <p:spPr>
          <a:xfrm>
            <a:off x="736560" y="222120"/>
            <a:ext cx="273600" cy="273600"/>
          </a:xfrm>
          <a:prstGeom prst="rect">
            <a:avLst/>
          </a:prstGeom>
          <a:solidFill>
            <a:schemeClr val="accent3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noAutofit/>
          </a:bodyPr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ffffff"/>
                </a:solidFill>
                <a:latin typeface="Arial Narrow"/>
                <a:ea typeface="DejaVu Sans"/>
              </a:rPr>
              <a:t>4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560" name="CustomShape 4"/>
          <p:cNvSpPr/>
          <p:nvPr/>
        </p:nvSpPr>
        <p:spPr>
          <a:xfrm>
            <a:off x="1143360" y="260640"/>
            <a:ext cx="5310360" cy="1785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Планировка туристской территории </a:t>
            </a:r>
            <a:r>
              <a:rPr b="0" lang="en-US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|</a:t>
            </a:r>
            <a:r>
              <a:rPr b="0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 Дополнительные графические изображения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561" name="CustomShape 5"/>
          <p:cNvSpPr/>
          <p:nvPr/>
        </p:nvSpPr>
        <p:spPr>
          <a:xfrm>
            <a:off x="743400" y="6710760"/>
            <a:ext cx="593640" cy="1231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b">
            <a:spAutoFit/>
          </a:bodyPr>
          <a:p>
            <a:pPr>
              <a:lnSpc>
                <a:spcPct val="90000"/>
              </a:lnSpc>
            </a:pPr>
            <a:r>
              <a:rPr b="0" lang="ru-RU" sz="900" spc="-1" strike="noStrike">
                <a:solidFill>
                  <a:srgbClr val="000000"/>
                </a:solidFill>
                <a:latin typeface="Arial Narrow"/>
                <a:ea typeface="DejaVu Sans"/>
              </a:rPr>
              <a:t>Источник</a:t>
            </a:r>
            <a:r>
              <a:rPr b="0" lang="en-US" sz="900" spc="-1" strike="noStrike">
                <a:solidFill>
                  <a:srgbClr val="000000"/>
                </a:solidFill>
                <a:latin typeface="Arial Narrow"/>
                <a:ea typeface="DejaVu Sans"/>
              </a:rPr>
              <a:t>: xxx</a:t>
            </a:r>
            <a:endParaRPr b="0" lang="ru-RU" sz="900" spc="-1" strike="noStrike">
              <a:latin typeface="Arial"/>
            </a:endParaRPr>
          </a:p>
        </p:txBody>
      </p:sp>
      <p:sp>
        <p:nvSpPr>
          <p:cNvPr id="562" name="CustomShape 6"/>
          <p:cNvSpPr/>
          <p:nvPr/>
        </p:nvSpPr>
        <p:spPr>
          <a:xfrm>
            <a:off x="738000" y="1713240"/>
            <a:ext cx="8535240" cy="434016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72000" rIns="72000" tIns="72000" bIns="72000" anchor="ctr">
            <a:noAutofit/>
          </a:bodyPr>
          <a:p>
            <a:pPr algn="ctr">
              <a:lnSpc>
                <a:spcPct val="90000"/>
              </a:lnSpc>
              <a:spcBef>
                <a:spcPts val="201"/>
              </a:spcBef>
            </a:pPr>
            <a:r>
              <a:rPr b="0" i="1" lang="en-US" sz="1500" spc="-1" strike="noStrike">
                <a:solidFill>
                  <a:srgbClr val="8d9399"/>
                </a:solidFill>
                <a:latin typeface="Arial Narrow"/>
                <a:ea typeface="DejaVu Sans"/>
              </a:rPr>
              <a:t>&lt;</a:t>
            </a:r>
            <a:r>
              <a:rPr b="0" i="1" lang="ru-RU" sz="1500" spc="-1" strike="noStrike">
                <a:solidFill>
                  <a:srgbClr val="8d9399"/>
                </a:solidFill>
                <a:latin typeface="Arial Narrow"/>
                <a:ea typeface="DejaVu Sans"/>
              </a:rPr>
              <a:t>Дополнительные графические изображения</a:t>
            </a:r>
            <a:r>
              <a:rPr b="0" i="1" lang="en-US" sz="1500" spc="-1" strike="noStrike">
                <a:solidFill>
                  <a:srgbClr val="8d9399"/>
                </a:solidFill>
                <a:latin typeface="Arial Narrow"/>
                <a:ea typeface="DejaVu Sans"/>
              </a:rPr>
              <a:t>&gt;</a:t>
            </a:r>
            <a:endParaRPr b="0" lang="ru-RU" sz="1500" spc="-1" strike="noStrike">
              <a:latin typeface="Arial"/>
            </a:endParaRPr>
          </a:p>
        </p:txBody>
      </p:sp>
      <p:pic>
        <p:nvPicPr>
          <p:cNvPr id="563" name="Рисунок 569" descr=""/>
          <p:cNvPicPr/>
          <p:nvPr/>
        </p:nvPicPr>
        <p:blipFill>
          <a:blip r:embed="rId1"/>
          <a:stretch/>
        </p:blipFill>
        <p:spPr>
          <a:xfrm>
            <a:off x="360" y="0"/>
            <a:ext cx="360" cy="3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" name="CustomShape 1" hidden="1"/>
          <p:cNvSpPr/>
          <p:nvPr/>
        </p:nvSpPr>
        <p:spPr>
          <a:xfrm>
            <a:off x="0" y="0"/>
            <a:ext cx="158040" cy="15804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65" name="CustomShape 2"/>
          <p:cNvSpPr/>
          <p:nvPr/>
        </p:nvSpPr>
        <p:spPr>
          <a:xfrm>
            <a:off x="738000" y="720000"/>
            <a:ext cx="8535240" cy="747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Autofit/>
          </a:bodyPr>
          <a:p>
            <a:pPr>
              <a:lnSpc>
                <a:spcPct val="90000"/>
              </a:lnSpc>
            </a:pPr>
            <a:r>
              <a:rPr b="0" lang="ru-RU" sz="2700" spc="-1" strike="noStrike">
                <a:solidFill>
                  <a:srgbClr val="000000"/>
                </a:solidFill>
                <a:latin typeface="Arial Narrow"/>
                <a:ea typeface="DejaVu Sans"/>
              </a:rPr>
              <a:t>Общая стоимость проекта составит ХХ млн руб.; потребуется поддержка государства в виде ХХ</a:t>
            </a:r>
            <a:endParaRPr b="0" lang="ru-RU" sz="2700" spc="-1" strike="noStrike">
              <a:latin typeface="Arial"/>
            </a:endParaRPr>
          </a:p>
        </p:txBody>
      </p:sp>
      <p:sp>
        <p:nvSpPr>
          <p:cNvPr id="566" name="CustomShape 3"/>
          <p:cNvSpPr/>
          <p:nvPr/>
        </p:nvSpPr>
        <p:spPr>
          <a:xfrm>
            <a:off x="736560" y="222120"/>
            <a:ext cx="273600" cy="273600"/>
          </a:xfrm>
          <a:prstGeom prst="rect">
            <a:avLst/>
          </a:prstGeom>
          <a:solidFill>
            <a:schemeClr val="accent3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noAutofit/>
          </a:bodyPr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ffffff"/>
                </a:solidFill>
                <a:latin typeface="Arial Narrow"/>
                <a:ea typeface="DejaVu Sans"/>
              </a:rPr>
              <a:t>5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567" name="CustomShape 4"/>
          <p:cNvSpPr/>
          <p:nvPr/>
        </p:nvSpPr>
        <p:spPr>
          <a:xfrm>
            <a:off x="1131480" y="260640"/>
            <a:ext cx="5430600" cy="1785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Финансирование и эффекты от реализации </a:t>
            </a:r>
            <a:r>
              <a:rPr b="0" lang="en-US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| </a:t>
            </a:r>
            <a:r>
              <a:rPr b="0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Объем финансирования и поддержки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568" name="CustomShape 5"/>
          <p:cNvSpPr/>
          <p:nvPr/>
        </p:nvSpPr>
        <p:spPr>
          <a:xfrm>
            <a:off x="743400" y="6710760"/>
            <a:ext cx="593640" cy="1231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b">
            <a:spAutoFit/>
          </a:bodyPr>
          <a:p>
            <a:pPr>
              <a:lnSpc>
                <a:spcPct val="90000"/>
              </a:lnSpc>
            </a:pPr>
            <a:r>
              <a:rPr b="0" lang="ru-RU" sz="900" spc="-1" strike="noStrike">
                <a:solidFill>
                  <a:srgbClr val="000000"/>
                </a:solidFill>
                <a:latin typeface="Arial Narrow"/>
                <a:ea typeface="DejaVu Sans"/>
              </a:rPr>
              <a:t>Источник</a:t>
            </a:r>
            <a:r>
              <a:rPr b="0" lang="en-US" sz="900" spc="-1" strike="noStrike">
                <a:solidFill>
                  <a:srgbClr val="000000"/>
                </a:solidFill>
                <a:latin typeface="Arial Narrow"/>
                <a:ea typeface="DejaVu Sans"/>
              </a:rPr>
              <a:t>: xxx</a:t>
            </a:r>
            <a:endParaRPr b="0" lang="ru-RU" sz="900" spc="-1" strike="noStrike">
              <a:latin typeface="Arial"/>
            </a:endParaRPr>
          </a:p>
        </p:txBody>
      </p:sp>
      <p:sp>
        <p:nvSpPr>
          <p:cNvPr id="569" name="CustomShape 6"/>
          <p:cNvSpPr/>
          <p:nvPr/>
        </p:nvSpPr>
        <p:spPr>
          <a:xfrm>
            <a:off x="738000" y="6162480"/>
            <a:ext cx="8535240" cy="4726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72000" rIns="72000" tIns="72000" bIns="72000">
            <a:noAutofit/>
          </a:bodyPr>
          <a:p>
            <a:pPr>
              <a:lnSpc>
                <a:spcPct val="90000"/>
              </a:lnSpc>
              <a:spcBef>
                <a:spcPts val="201"/>
              </a:spcBef>
            </a:pPr>
            <a:r>
              <a:rPr b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Используемые материалы требований к мастер-плану: </a:t>
            </a: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необходимая поддержка со стороны государства (2.2), объем финансирования по источникам (2.3.3), источники финансирования (раздел 8)</a:t>
            </a:r>
            <a:endParaRPr b="0" lang="ru-RU" sz="13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201"/>
              </a:spcBef>
            </a:pPr>
            <a:endParaRPr b="0" lang="ru-RU" sz="1300" spc="-1" strike="noStrike">
              <a:latin typeface="Arial"/>
            </a:endParaRPr>
          </a:p>
        </p:txBody>
      </p:sp>
      <p:grpSp>
        <p:nvGrpSpPr>
          <p:cNvPr id="570" name="Group 7"/>
          <p:cNvGrpSpPr/>
          <p:nvPr/>
        </p:nvGrpSpPr>
        <p:grpSpPr>
          <a:xfrm>
            <a:off x="737640" y="1719000"/>
            <a:ext cx="3580200" cy="306000"/>
            <a:chOff x="737640" y="1719000"/>
            <a:chExt cx="3580200" cy="306000"/>
          </a:xfrm>
        </p:grpSpPr>
        <p:sp>
          <p:nvSpPr>
            <p:cNvPr id="571" name="CustomShape 8"/>
            <p:cNvSpPr/>
            <p:nvPr/>
          </p:nvSpPr>
          <p:spPr>
            <a:xfrm>
              <a:off x="738000" y="1719000"/>
              <a:ext cx="3579120" cy="30528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72000" anchor="b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7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Структура финансирования проекта</a:t>
              </a:r>
              <a:endParaRPr b="0" lang="ru-RU" sz="1700" spc="-1" strike="noStrike">
                <a:latin typeface="Arial"/>
              </a:endParaRPr>
            </a:p>
          </p:txBody>
        </p:sp>
        <p:sp>
          <p:nvSpPr>
            <p:cNvPr id="572" name="Line 9"/>
            <p:cNvSpPr/>
            <p:nvPr/>
          </p:nvSpPr>
          <p:spPr>
            <a:xfrm>
              <a:off x="737640" y="2025000"/>
              <a:ext cx="3580200" cy="0"/>
            </a:xfrm>
            <a:prstGeom prst="line">
              <a:avLst/>
            </a:prstGeom>
            <a:ln w="15840"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573" name="CustomShape 10"/>
          <p:cNvSpPr/>
          <p:nvPr/>
        </p:nvSpPr>
        <p:spPr>
          <a:xfrm>
            <a:off x="4667400" y="1719000"/>
            <a:ext cx="4605840" cy="3052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72000" anchor="b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700" spc="-1" strike="noStrike">
                <a:solidFill>
                  <a:srgbClr val="000000"/>
                </a:solidFill>
                <a:latin typeface="Arial Narrow"/>
                <a:ea typeface="DejaVu Sans"/>
              </a:rPr>
              <a:t>Поддержка со стороны государства</a:t>
            </a:r>
            <a:endParaRPr b="0" lang="ru-RU" sz="1700" spc="-1" strike="noStrike">
              <a:latin typeface="Arial"/>
            </a:endParaRPr>
          </a:p>
        </p:txBody>
      </p:sp>
      <p:sp>
        <p:nvSpPr>
          <p:cNvPr id="574" name="Line 11"/>
          <p:cNvSpPr/>
          <p:nvPr/>
        </p:nvSpPr>
        <p:spPr>
          <a:xfrm>
            <a:off x="4667040" y="2025000"/>
            <a:ext cx="4606920" cy="0"/>
          </a:xfrm>
          <a:prstGeom prst="line">
            <a:avLst/>
          </a:prstGeom>
          <a:ln w="15840"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75" name="CustomShape 12"/>
          <p:cNvSpPr/>
          <p:nvPr/>
        </p:nvSpPr>
        <p:spPr>
          <a:xfrm>
            <a:off x="4667400" y="2025000"/>
            <a:ext cx="4605840" cy="19018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0800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lang="en-US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Lorem ipsum dolor sit amet, consectetur adipiscing elit, sed do eiusmod tempor incididunt ut labore et dolore magna aliqua. </a:t>
            </a:r>
            <a:endParaRPr b="0" lang="ru-RU" sz="15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lang="en-US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Ut enim ad minim veniam, quis nostrud exercitation ullamco laboris nisi ut aliquip ex ea commodo consequat. </a:t>
            </a:r>
            <a:endParaRPr b="0" lang="ru-RU" sz="15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lang="en-US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Duis aute irure dolor in reprehenderit in voluptate velit esse cillum dolore eu fugiat nulla pariatur. </a:t>
            </a:r>
            <a:endParaRPr b="0" lang="ru-RU" sz="15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lang="en-US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Excepteur sint occaecat cupidatat non proident, sunt in culpa qui officia deserunt mollit anim id est laborum</a:t>
            </a:r>
            <a:endParaRPr b="0" lang="ru-RU" sz="1500" spc="-1" strike="noStrike">
              <a:latin typeface="Arial"/>
            </a:endParaRPr>
          </a:p>
        </p:txBody>
      </p:sp>
      <p:sp>
        <p:nvSpPr>
          <p:cNvPr id="576" name="Line 13"/>
          <p:cNvSpPr/>
          <p:nvPr/>
        </p:nvSpPr>
        <p:spPr>
          <a:xfrm flipV="1">
            <a:off x="4492440" y="1716840"/>
            <a:ext cx="0" cy="4294440"/>
          </a:xfrm>
          <a:prstGeom prst="line">
            <a:avLst/>
          </a:prstGeom>
          <a:ln w="12600">
            <a:solidFill>
              <a:schemeClr val="tx2"/>
            </a:solidFill>
            <a:prstDash val="sysDot"/>
            <a:round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/>
        </p:style>
      </p:sp>
      <p:sp>
        <p:nvSpPr>
          <p:cNvPr id="577" name="CustomShape 14"/>
          <p:cNvSpPr/>
          <p:nvPr/>
        </p:nvSpPr>
        <p:spPr>
          <a:xfrm>
            <a:off x="738000" y="2145600"/>
            <a:ext cx="3579120" cy="11278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500" spc="-1" strike="noStrike">
                <a:solidFill>
                  <a:srgbClr val="156c9c"/>
                </a:solidFill>
                <a:latin typeface="Arial Narrow"/>
                <a:ea typeface="DejaVu Sans"/>
              </a:rPr>
              <a:t>За счет собственных средств инвесторов</a:t>
            </a:r>
            <a:endParaRPr b="0" lang="ru-RU" sz="15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ХХХ млрд руб.</a:t>
            </a:r>
            <a:endParaRPr b="0" lang="ru-RU" sz="1500" spc="-1" strike="noStrike">
              <a:latin typeface="Arial"/>
            </a:endParaRPr>
          </a:p>
          <a:p>
            <a:pPr lvl="1" marL="164520" indent="-163800">
              <a:lnSpc>
                <a:spcPct val="90000"/>
              </a:lnSpc>
              <a:spcBef>
                <a:spcPts val="201"/>
              </a:spcBef>
              <a:buClr>
                <a:srgbClr val="000000"/>
              </a:buClr>
              <a:buFont typeface="Arial Narrow"/>
              <a:buChar char="&gt;"/>
            </a:pPr>
            <a:r>
              <a:rPr b="0" lang="ru-RU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Финансируемые объекты инфраструктуры</a:t>
            </a:r>
            <a:endParaRPr b="0" lang="ru-RU" sz="1500" spc="-1" strike="noStrike">
              <a:latin typeface="Arial"/>
            </a:endParaRPr>
          </a:p>
          <a:p>
            <a:pPr lvl="1" marL="164520" indent="-163800">
              <a:lnSpc>
                <a:spcPct val="90000"/>
              </a:lnSpc>
              <a:spcBef>
                <a:spcPts val="201"/>
              </a:spcBef>
              <a:buClr>
                <a:srgbClr val="000000"/>
              </a:buClr>
              <a:buFont typeface="Arial Narrow"/>
              <a:buChar char="&gt;"/>
            </a:pPr>
            <a:r>
              <a:rPr b="0" lang="ru-RU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Основные условия предоставления финансирования</a:t>
            </a:r>
            <a:endParaRPr b="0" lang="ru-RU" sz="1500" spc="-1" strike="noStrike">
              <a:latin typeface="Arial"/>
            </a:endParaRPr>
          </a:p>
        </p:txBody>
      </p:sp>
      <p:sp>
        <p:nvSpPr>
          <p:cNvPr id="578" name="CustomShape 15"/>
          <p:cNvSpPr/>
          <p:nvPr/>
        </p:nvSpPr>
        <p:spPr>
          <a:xfrm>
            <a:off x="738000" y="3507840"/>
            <a:ext cx="3579120" cy="11278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500" spc="-1" strike="noStrike">
                <a:solidFill>
                  <a:srgbClr val="156c9c"/>
                </a:solidFill>
                <a:latin typeface="Arial Narrow"/>
                <a:ea typeface="DejaVu Sans"/>
              </a:rPr>
              <a:t>За счет бюджетных ассигнований</a:t>
            </a:r>
            <a:endParaRPr b="0" lang="ru-RU" sz="15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ХХХ млрд руб.</a:t>
            </a:r>
            <a:endParaRPr b="0" lang="ru-RU" sz="1500" spc="-1" strike="noStrike">
              <a:latin typeface="Arial"/>
            </a:endParaRPr>
          </a:p>
          <a:p>
            <a:pPr lvl="1" marL="164520" indent="-163800">
              <a:lnSpc>
                <a:spcPct val="90000"/>
              </a:lnSpc>
              <a:spcBef>
                <a:spcPts val="201"/>
              </a:spcBef>
              <a:buClr>
                <a:srgbClr val="000000"/>
              </a:buClr>
              <a:buFont typeface="Arial Narrow"/>
              <a:buChar char="&gt;"/>
            </a:pPr>
            <a:r>
              <a:rPr b="0" lang="ru-RU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Финансируемые объекты инфраструктуры</a:t>
            </a:r>
            <a:endParaRPr b="0" lang="ru-RU" sz="1500" spc="-1" strike="noStrike">
              <a:latin typeface="Arial"/>
            </a:endParaRPr>
          </a:p>
          <a:p>
            <a:pPr lvl="1" marL="164520" indent="-163800">
              <a:lnSpc>
                <a:spcPct val="90000"/>
              </a:lnSpc>
              <a:spcBef>
                <a:spcPts val="201"/>
              </a:spcBef>
              <a:buClr>
                <a:srgbClr val="000000"/>
              </a:buClr>
              <a:buFont typeface="Arial Narrow"/>
              <a:buChar char="&gt;"/>
            </a:pPr>
            <a:r>
              <a:rPr b="0" lang="ru-RU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Основные условия предоставления финансирования</a:t>
            </a:r>
            <a:endParaRPr b="0" lang="ru-RU" sz="1500" spc="-1" strike="noStrike">
              <a:latin typeface="Arial"/>
            </a:endParaRPr>
          </a:p>
        </p:txBody>
      </p:sp>
      <p:sp>
        <p:nvSpPr>
          <p:cNvPr id="579" name="CustomShape 16"/>
          <p:cNvSpPr/>
          <p:nvPr/>
        </p:nvSpPr>
        <p:spPr>
          <a:xfrm>
            <a:off x="738000" y="4870080"/>
            <a:ext cx="3579120" cy="11278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500" spc="-1" strike="noStrike">
                <a:solidFill>
                  <a:srgbClr val="156c9c"/>
                </a:solidFill>
                <a:latin typeface="Arial Narrow"/>
                <a:ea typeface="DejaVu Sans"/>
              </a:rPr>
              <a:t>Заемные средства</a:t>
            </a:r>
            <a:endParaRPr b="0" lang="ru-RU" sz="15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ХХХ млрд руб.</a:t>
            </a:r>
            <a:endParaRPr b="0" lang="ru-RU" sz="1500" spc="-1" strike="noStrike">
              <a:latin typeface="Arial"/>
            </a:endParaRPr>
          </a:p>
          <a:p>
            <a:pPr lvl="1" marL="164520" indent="-163800">
              <a:lnSpc>
                <a:spcPct val="90000"/>
              </a:lnSpc>
              <a:spcBef>
                <a:spcPts val="201"/>
              </a:spcBef>
              <a:buClr>
                <a:srgbClr val="000000"/>
              </a:buClr>
              <a:buFont typeface="Arial Narrow"/>
              <a:buChar char="&gt;"/>
            </a:pPr>
            <a:r>
              <a:rPr b="0" lang="ru-RU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Финансируемые объекты инфраструктуры</a:t>
            </a:r>
            <a:endParaRPr b="0" lang="ru-RU" sz="1500" spc="-1" strike="noStrike">
              <a:latin typeface="Arial"/>
            </a:endParaRPr>
          </a:p>
          <a:p>
            <a:pPr lvl="1" marL="164520" indent="-163800">
              <a:lnSpc>
                <a:spcPct val="90000"/>
              </a:lnSpc>
              <a:spcBef>
                <a:spcPts val="201"/>
              </a:spcBef>
              <a:buClr>
                <a:srgbClr val="000000"/>
              </a:buClr>
              <a:buFont typeface="Arial Narrow"/>
              <a:buChar char="&gt;"/>
            </a:pPr>
            <a:r>
              <a:rPr b="0" lang="ru-RU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Основные условия предоставления финансирования</a:t>
            </a:r>
            <a:endParaRPr b="0" lang="ru-RU" sz="1500" spc="-1" strike="noStrike">
              <a:latin typeface="Arial"/>
            </a:endParaRPr>
          </a:p>
        </p:txBody>
      </p:sp>
      <p:pic>
        <p:nvPicPr>
          <p:cNvPr id="580" name="Рисунок 586" descr=""/>
          <p:cNvPicPr/>
          <p:nvPr/>
        </p:nvPicPr>
        <p:blipFill>
          <a:blip r:embed="rId1"/>
          <a:stretch/>
        </p:blipFill>
        <p:spPr>
          <a:xfrm>
            <a:off x="360" y="0"/>
            <a:ext cx="360" cy="3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CustomShape 1" hidden="1"/>
          <p:cNvSpPr/>
          <p:nvPr/>
        </p:nvSpPr>
        <p:spPr>
          <a:xfrm>
            <a:off x="0" y="0"/>
            <a:ext cx="158040" cy="15804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82" name="CustomShape 2"/>
          <p:cNvSpPr/>
          <p:nvPr/>
        </p:nvSpPr>
        <p:spPr>
          <a:xfrm>
            <a:off x="738000" y="720000"/>
            <a:ext cx="8535240" cy="747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Autofit/>
          </a:bodyPr>
          <a:p>
            <a:pPr>
              <a:lnSpc>
                <a:spcPct val="90000"/>
              </a:lnSpc>
            </a:pPr>
            <a:r>
              <a:rPr b="0" lang="ru-RU" sz="2700" spc="-1" strike="noStrike">
                <a:solidFill>
                  <a:srgbClr val="000000"/>
                </a:solidFill>
                <a:latin typeface="Arial Narrow"/>
                <a:ea typeface="DejaVu Sans"/>
              </a:rPr>
              <a:t>В результате реализации проекта будет получен </a:t>
            </a:r>
            <a:r>
              <a:rPr b="0" lang="en-US" sz="2700" spc="-1" strike="noStrike">
                <a:solidFill>
                  <a:srgbClr val="000000"/>
                </a:solidFill>
                <a:latin typeface="Arial Narrow"/>
                <a:ea typeface="DejaVu Sans"/>
              </a:rPr>
              <a:t>NPV </a:t>
            </a:r>
            <a:r>
              <a:rPr b="0" lang="ru-RU" sz="2700" spc="-1" strike="noStrike">
                <a:solidFill>
                  <a:srgbClr val="000000"/>
                </a:solidFill>
                <a:latin typeface="Arial Narrow"/>
                <a:ea typeface="DejaVu Sans"/>
              </a:rPr>
              <a:t>ХХ млн руб., срок окупаемости составит ХХ лет, </a:t>
            </a:r>
            <a:r>
              <a:rPr b="0" lang="en-US" sz="2700" spc="-1" strike="noStrike">
                <a:solidFill>
                  <a:srgbClr val="000000"/>
                </a:solidFill>
                <a:latin typeface="Arial Narrow"/>
                <a:ea typeface="DejaVu Sans"/>
              </a:rPr>
              <a:t>IRR – </a:t>
            </a:r>
            <a:r>
              <a:rPr b="0" lang="ru-RU" sz="2700" spc="-1" strike="noStrike">
                <a:solidFill>
                  <a:srgbClr val="000000"/>
                </a:solidFill>
                <a:latin typeface="Arial Narrow"/>
                <a:ea typeface="DejaVu Sans"/>
              </a:rPr>
              <a:t>ХХ%</a:t>
            </a:r>
            <a:endParaRPr b="0" lang="ru-RU" sz="2700" spc="-1" strike="noStrike">
              <a:latin typeface="Arial"/>
            </a:endParaRPr>
          </a:p>
        </p:txBody>
      </p:sp>
      <p:sp>
        <p:nvSpPr>
          <p:cNvPr id="583" name="CustomShape 3"/>
          <p:cNvSpPr/>
          <p:nvPr/>
        </p:nvSpPr>
        <p:spPr>
          <a:xfrm>
            <a:off x="736560" y="222120"/>
            <a:ext cx="273600" cy="273600"/>
          </a:xfrm>
          <a:prstGeom prst="rect">
            <a:avLst/>
          </a:prstGeom>
          <a:solidFill>
            <a:schemeClr val="accent3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noAutofit/>
          </a:bodyPr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ffffff"/>
                </a:solidFill>
                <a:latin typeface="Arial Narrow"/>
                <a:ea typeface="DejaVu Sans"/>
              </a:rPr>
              <a:t>5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584" name="CustomShape 4"/>
          <p:cNvSpPr/>
          <p:nvPr/>
        </p:nvSpPr>
        <p:spPr>
          <a:xfrm>
            <a:off x="1117800" y="260640"/>
            <a:ext cx="4877280" cy="1785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Финансирование и эффекты от реализации </a:t>
            </a:r>
            <a:r>
              <a:rPr b="0" lang="en-US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| </a:t>
            </a:r>
            <a:r>
              <a:rPr b="0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Инвестиционные показатели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585" name="CustomShape 5"/>
          <p:cNvSpPr/>
          <p:nvPr/>
        </p:nvSpPr>
        <p:spPr>
          <a:xfrm>
            <a:off x="743400" y="6710760"/>
            <a:ext cx="593640" cy="1231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b">
            <a:spAutoFit/>
          </a:bodyPr>
          <a:p>
            <a:pPr>
              <a:lnSpc>
                <a:spcPct val="90000"/>
              </a:lnSpc>
            </a:pPr>
            <a:r>
              <a:rPr b="0" lang="ru-RU" sz="900" spc="-1" strike="noStrike">
                <a:solidFill>
                  <a:srgbClr val="000000"/>
                </a:solidFill>
                <a:latin typeface="Arial Narrow"/>
                <a:ea typeface="DejaVu Sans"/>
              </a:rPr>
              <a:t>Источник</a:t>
            </a:r>
            <a:r>
              <a:rPr b="0" lang="en-US" sz="900" spc="-1" strike="noStrike">
                <a:solidFill>
                  <a:srgbClr val="000000"/>
                </a:solidFill>
                <a:latin typeface="Arial Narrow"/>
                <a:ea typeface="DejaVu Sans"/>
              </a:rPr>
              <a:t>: xxx</a:t>
            </a:r>
            <a:endParaRPr b="0" lang="ru-RU" sz="900" spc="-1" strike="noStrike">
              <a:latin typeface="Arial"/>
            </a:endParaRPr>
          </a:p>
        </p:txBody>
      </p:sp>
      <p:sp>
        <p:nvSpPr>
          <p:cNvPr id="586" name="CustomShape 6"/>
          <p:cNvSpPr/>
          <p:nvPr/>
        </p:nvSpPr>
        <p:spPr>
          <a:xfrm>
            <a:off x="738000" y="6162480"/>
            <a:ext cx="8535240" cy="4726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72000" rIns="72000" tIns="72000" bIns="72000">
            <a:noAutofit/>
          </a:bodyPr>
          <a:p>
            <a:pPr>
              <a:lnSpc>
                <a:spcPct val="90000"/>
              </a:lnSpc>
              <a:spcBef>
                <a:spcPts val="201"/>
              </a:spcBef>
            </a:pPr>
            <a:r>
              <a:rPr b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Используемые материалы требований к мастер-плану: </a:t>
            </a: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инвестиционные показатели туристкой территории (2.3.4), финансовая модель проекта</a:t>
            </a:r>
            <a:r>
              <a:rPr b="0" lang="en-US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 (</a:t>
            </a: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раздел 8)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587" name="CustomShape 7"/>
          <p:cNvSpPr/>
          <p:nvPr/>
        </p:nvSpPr>
        <p:spPr>
          <a:xfrm>
            <a:off x="738360" y="1719000"/>
            <a:ext cx="2071800" cy="3052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72000" anchor="b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700" spc="-1" strike="noStrike">
                <a:solidFill>
                  <a:srgbClr val="000000"/>
                </a:solidFill>
                <a:latin typeface="Arial Narrow"/>
                <a:ea typeface="DejaVu Sans"/>
              </a:rPr>
              <a:t>Основные показатели</a:t>
            </a:r>
            <a:endParaRPr b="0" lang="ru-RU" sz="1700" spc="-1" strike="noStrike">
              <a:latin typeface="Arial"/>
            </a:endParaRPr>
          </a:p>
        </p:txBody>
      </p:sp>
      <p:sp>
        <p:nvSpPr>
          <p:cNvPr id="588" name="CustomShape 8"/>
          <p:cNvSpPr/>
          <p:nvPr/>
        </p:nvSpPr>
        <p:spPr>
          <a:xfrm>
            <a:off x="738360" y="2025000"/>
            <a:ext cx="2167920" cy="3816720"/>
          </a:xfrm>
          <a:custGeom>
            <a:avLst/>
            <a:gdLst/>
            <a:ahLst/>
            <a:rect l="l" t="t" r="r" b="b"/>
            <a:pathLst>
              <a:path w="1270000" h="476250">
                <a:moveTo>
                  <a:pt x="0" y="0"/>
                </a:moveTo>
                <a:lnTo>
                  <a:pt x="1270000" y="0"/>
                </a:lnTo>
                <a:lnTo>
                  <a:pt x="1270000" y="476250"/>
                </a:lnTo>
              </a:path>
            </a:pathLst>
          </a:custGeom>
          <a:noFill/>
          <a:ln w="19080"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89" name="CustomShape 9"/>
          <p:cNvSpPr/>
          <p:nvPr/>
        </p:nvSpPr>
        <p:spPr>
          <a:xfrm>
            <a:off x="736560" y="2025000"/>
            <a:ext cx="2071800" cy="37926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08000" bIns="0">
            <a:spAutoFit/>
          </a:bodyPr>
          <a:p>
            <a:pPr lvl="1" marL="164520" indent="-163800">
              <a:lnSpc>
                <a:spcPct val="100000"/>
              </a:lnSpc>
              <a:spcBef>
                <a:spcPts val="1001"/>
              </a:spcBef>
              <a:buClr>
                <a:srgbClr val="156c9c"/>
              </a:buClr>
              <a:buFont typeface="Arial Narrow"/>
              <a:buChar char="&gt;"/>
            </a:pPr>
            <a:r>
              <a:rPr b="1" lang="en-US" sz="1500" spc="-1" strike="noStrike">
                <a:solidFill>
                  <a:srgbClr val="156c9c"/>
                </a:solidFill>
                <a:latin typeface="Arial Narrow"/>
                <a:ea typeface="DejaVu Sans"/>
              </a:rPr>
              <a:t>NPV</a:t>
            </a:r>
            <a:r>
              <a:rPr b="1" lang="ru-RU" sz="1500" spc="-1" strike="noStrike">
                <a:solidFill>
                  <a:srgbClr val="156c9c"/>
                </a:solidFill>
                <a:latin typeface="Arial Narrow"/>
                <a:ea typeface="DejaVu Sans"/>
              </a:rPr>
              <a:t> проекта</a:t>
            </a:r>
            <a:r>
              <a:rPr b="1" lang="en-US" sz="1500" spc="-1" strike="noStrike">
                <a:solidFill>
                  <a:srgbClr val="156c9c"/>
                </a:solidFill>
                <a:latin typeface="Arial Narrow"/>
                <a:ea typeface="DejaVu Sans"/>
              </a:rPr>
              <a:t>:</a:t>
            </a:r>
            <a:br/>
            <a:r>
              <a:rPr b="0" lang="en-US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XXX </a:t>
            </a:r>
            <a:r>
              <a:rPr b="0" lang="ru-RU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млрд руб.</a:t>
            </a:r>
            <a:endParaRPr b="0" lang="ru-RU" sz="1500" spc="-1" strike="noStrike">
              <a:latin typeface="Arial"/>
            </a:endParaRPr>
          </a:p>
          <a:p>
            <a:pPr lvl="2" marL="344520" indent="-16632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 Narrow"/>
              <a:buChar char="–"/>
            </a:pPr>
            <a:r>
              <a:rPr b="1" lang="ru-RU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Для инвестора</a:t>
            </a:r>
            <a:r>
              <a:rPr b="1" lang="en-US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:</a:t>
            </a:r>
            <a:br/>
            <a:r>
              <a:rPr b="0" lang="en-US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XXX </a:t>
            </a:r>
            <a:r>
              <a:rPr b="0" lang="ru-RU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млрд руб.</a:t>
            </a:r>
            <a:endParaRPr b="0" lang="ru-RU" sz="1500" spc="-1" strike="noStrike">
              <a:latin typeface="Arial"/>
            </a:endParaRPr>
          </a:p>
          <a:p>
            <a:pPr lvl="2" marL="344520" indent="-16632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 Narrow"/>
              <a:buChar char="–"/>
            </a:pPr>
            <a:r>
              <a:rPr b="1" lang="ru-RU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Для государства</a:t>
            </a:r>
            <a:r>
              <a:rPr b="1" lang="en-US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:</a:t>
            </a:r>
            <a:br/>
            <a:r>
              <a:rPr b="0" lang="en-US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XXX </a:t>
            </a:r>
            <a:r>
              <a:rPr b="0" lang="ru-RU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млрд руб.</a:t>
            </a:r>
            <a:endParaRPr b="0" lang="ru-RU" sz="1500" spc="-1" strike="noStrike">
              <a:latin typeface="Arial"/>
            </a:endParaRPr>
          </a:p>
          <a:p>
            <a:pPr lvl="1" marL="164520" indent="-163800">
              <a:lnSpc>
                <a:spcPct val="100000"/>
              </a:lnSpc>
              <a:spcBef>
                <a:spcPts val="1001"/>
              </a:spcBef>
              <a:buClr>
                <a:srgbClr val="156c9c"/>
              </a:buClr>
              <a:buFont typeface="Arial Narrow"/>
              <a:buChar char="&gt;"/>
            </a:pPr>
            <a:r>
              <a:rPr b="1" lang="ru-RU" sz="1500" spc="-1" strike="noStrike">
                <a:solidFill>
                  <a:srgbClr val="156c9c"/>
                </a:solidFill>
                <a:latin typeface="Arial Narrow"/>
                <a:ea typeface="DejaVu Sans"/>
              </a:rPr>
              <a:t>Период окупаемости проекта: </a:t>
            </a:r>
            <a:r>
              <a:rPr b="0" lang="en-US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XXX </a:t>
            </a:r>
            <a:r>
              <a:rPr b="0" lang="ru-RU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лет</a:t>
            </a:r>
            <a:endParaRPr b="0" lang="ru-RU" sz="1500" spc="-1" strike="noStrike">
              <a:latin typeface="Arial"/>
            </a:endParaRPr>
          </a:p>
          <a:p>
            <a:pPr lvl="2" marL="344520" indent="-16632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 Narrow"/>
              <a:buChar char="–"/>
            </a:pPr>
            <a:r>
              <a:rPr b="1" lang="ru-RU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Для инвестора</a:t>
            </a:r>
            <a:r>
              <a:rPr b="1" lang="en-US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:</a:t>
            </a:r>
            <a:br/>
            <a:r>
              <a:rPr b="0" lang="en-US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XXX </a:t>
            </a:r>
            <a:r>
              <a:rPr b="0" lang="ru-RU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лет</a:t>
            </a:r>
            <a:endParaRPr b="0" lang="ru-RU" sz="1500" spc="-1" strike="noStrike">
              <a:latin typeface="Arial"/>
            </a:endParaRPr>
          </a:p>
          <a:p>
            <a:pPr lvl="2" marL="344520" indent="-16632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 Narrow"/>
              <a:buChar char="–"/>
            </a:pPr>
            <a:r>
              <a:rPr b="1" lang="ru-RU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Для государства</a:t>
            </a:r>
            <a:r>
              <a:rPr b="1" lang="en-US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:</a:t>
            </a:r>
            <a:br/>
            <a:r>
              <a:rPr b="0" lang="en-US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XXX </a:t>
            </a:r>
            <a:r>
              <a:rPr b="0" lang="ru-RU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лет</a:t>
            </a:r>
            <a:endParaRPr b="0" lang="ru-RU" sz="1500" spc="-1" strike="noStrike">
              <a:latin typeface="Arial"/>
            </a:endParaRPr>
          </a:p>
          <a:p>
            <a:pPr>
              <a:lnSpc>
                <a:spcPct val="90000"/>
              </a:lnSpc>
            </a:pPr>
            <a:endParaRPr b="0" lang="ru-RU" sz="1500" spc="-1" strike="noStrike">
              <a:latin typeface="Arial"/>
            </a:endParaRPr>
          </a:p>
          <a:p>
            <a:pPr lvl="1" marL="164520" indent="-163800">
              <a:lnSpc>
                <a:spcPct val="90000"/>
              </a:lnSpc>
              <a:buClr>
                <a:srgbClr val="156c9c"/>
              </a:buClr>
              <a:buFont typeface="Arial Narrow"/>
              <a:buChar char="&gt;"/>
            </a:pPr>
            <a:r>
              <a:rPr b="1" lang="en-US" sz="1500" spc="-1" strike="noStrike">
                <a:solidFill>
                  <a:srgbClr val="156c9c"/>
                </a:solidFill>
                <a:latin typeface="Arial Narrow"/>
                <a:ea typeface="DejaVu Sans"/>
              </a:rPr>
              <a:t>IRR</a:t>
            </a:r>
            <a:r>
              <a:rPr b="1" lang="ru-RU" sz="1500" spc="-1" strike="noStrike">
                <a:solidFill>
                  <a:srgbClr val="156c9c"/>
                </a:solidFill>
                <a:latin typeface="Arial Narrow"/>
                <a:ea typeface="DejaVu Sans"/>
              </a:rPr>
              <a:t> проекта:</a:t>
            </a:r>
            <a:br/>
            <a:r>
              <a:rPr b="0" lang="en-US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XXX </a:t>
            </a:r>
            <a:r>
              <a:rPr b="0" lang="ru-RU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%</a:t>
            </a:r>
            <a:endParaRPr b="0" lang="ru-RU" sz="1500" spc="-1" strike="noStrike">
              <a:latin typeface="Arial"/>
            </a:endParaRPr>
          </a:p>
        </p:txBody>
      </p:sp>
      <p:graphicFrame>
        <p:nvGraphicFramePr>
          <p:cNvPr id="590" name="Chart 15"/>
          <p:cNvGraphicFramePr/>
          <p:nvPr/>
        </p:nvGraphicFramePr>
        <p:xfrm>
          <a:off x="3147480" y="2268720"/>
          <a:ext cx="6125760" cy="3573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pSp>
        <p:nvGrpSpPr>
          <p:cNvPr id="591" name="Group 10"/>
          <p:cNvGrpSpPr/>
          <p:nvPr/>
        </p:nvGrpSpPr>
        <p:grpSpPr>
          <a:xfrm>
            <a:off x="3147120" y="1719000"/>
            <a:ext cx="6126840" cy="306000"/>
            <a:chOff x="3147120" y="1719000"/>
            <a:chExt cx="6126840" cy="306000"/>
          </a:xfrm>
        </p:grpSpPr>
        <p:sp>
          <p:nvSpPr>
            <p:cNvPr id="592" name="CustomShape 11"/>
            <p:cNvSpPr/>
            <p:nvPr/>
          </p:nvSpPr>
          <p:spPr>
            <a:xfrm>
              <a:off x="3147480" y="1719000"/>
              <a:ext cx="6125760" cy="30528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72000" anchor="b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7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Денежные потоки по годам </a:t>
              </a:r>
              <a:r>
                <a:rPr b="0" lang="en-US" sz="17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[</a:t>
              </a:r>
              <a:r>
                <a:rPr b="0" lang="ru-RU" sz="17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млрд руб.</a:t>
              </a:r>
              <a:r>
                <a:rPr b="0" lang="en-US" sz="17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]</a:t>
              </a:r>
              <a:endParaRPr b="0" lang="ru-RU" sz="1700" spc="-1" strike="noStrike">
                <a:latin typeface="Arial"/>
              </a:endParaRPr>
            </a:p>
          </p:txBody>
        </p:sp>
        <p:sp>
          <p:nvSpPr>
            <p:cNvPr id="593" name="Line 12"/>
            <p:cNvSpPr/>
            <p:nvPr/>
          </p:nvSpPr>
          <p:spPr>
            <a:xfrm>
              <a:off x="3147120" y="2025000"/>
              <a:ext cx="6126840" cy="0"/>
            </a:xfrm>
            <a:prstGeom prst="line">
              <a:avLst/>
            </a:prstGeom>
            <a:ln w="15840"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</p:grpSp>
      <p:pic>
        <p:nvPicPr>
          <p:cNvPr id="594" name="Рисунок 600" descr=""/>
          <p:cNvPicPr/>
          <p:nvPr/>
        </p:nvPicPr>
        <p:blipFill>
          <a:blip r:embed="rId2"/>
          <a:stretch/>
        </p:blipFill>
        <p:spPr>
          <a:xfrm>
            <a:off x="360" y="0"/>
            <a:ext cx="360" cy="3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" name="CustomShape 1" hidden="1"/>
          <p:cNvSpPr/>
          <p:nvPr/>
        </p:nvSpPr>
        <p:spPr>
          <a:xfrm>
            <a:off x="0" y="0"/>
            <a:ext cx="158040" cy="15804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96" name="CustomShape 2"/>
          <p:cNvSpPr/>
          <p:nvPr/>
        </p:nvSpPr>
        <p:spPr>
          <a:xfrm>
            <a:off x="738000" y="720000"/>
            <a:ext cx="8535240" cy="747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Autofit/>
          </a:bodyPr>
          <a:p>
            <a:pPr>
              <a:lnSpc>
                <a:spcPct val="90000"/>
              </a:lnSpc>
            </a:pPr>
            <a:r>
              <a:rPr b="0" lang="ru-RU" sz="2700" spc="-1" strike="noStrike">
                <a:solidFill>
                  <a:srgbClr val="000000"/>
                </a:solidFill>
                <a:latin typeface="Arial Narrow"/>
                <a:ea typeface="DejaVu Sans"/>
              </a:rPr>
              <a:t>Помимо финансовых эффектов, будет достигнут ряд социально-экономических эффектов, среди которых:</a:t>
            </a:r>
            <a:endParaRPr b="0" lang="ru-RU" sz="2700" spc="-1" strike="noStrike">
              <a:latin typeface="Arial"/>
            </a:endParaRPr>
          </a:p>
        </p:txBody>
      </p:sp>
      <p:sp>
        <p:nvSpPr>
          <p:cNvPr id="597" name="CustomShape 3"/>
          <p:cNvSpPr/>
          <p:nvPr/>
        </p:nvSpPr>
        <p:spPr>
          <a:xfrm>
            <a:off x="736560" y="222120"/>
            <a:ext cx="273600" cy="273600"/>
          </a:xfrm>
          <a:prstGeom prst="rect">
            <a:avLst/>
          </a:prstGeom>
          <a:solidFill>
            <a:schemeClr val="accent3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noAutofit/>
          </a:bodyPr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ffffff"/>
                </a:solidFill>
                <a:latin typeface="Arial Narrow"/>
                <a:ea typeface="DejaVu Sans"/>
              </a:rPr>
              <a:t>5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598" name="CustomShape 4"/>
          <p:cNvSpPr/>
          <p:nvPr/>
        </p:nvSpPr>
        <p:spPr>
          <a:xfrm>
            <a:off x="1100520" y="260640"/>
            <a:ext cx="5415480" cy="1785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Финансирование и эффекты от реализации </a:t>
            </a:r>
            <a:r>
              <a:rPr b="0" lang="en-US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| </a:t>
            </a:r>
            <a:r>
              <a:rPr b="0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Социально-экономические эффекты 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599" name="CustomShape 5"/>
          <p:cNvSpPr/>
          <p:nvPr/>
        </p:nvSpPr>
        <p:spPr>
          <a:xfrm>
            <a:off x="743400" y="6710760"/>
            <a:ext cx="593640" cy="1231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b">
            <a:spAutoFit/>
          </a:bodyPr>
          <a:p>
            <a:pPr>
              <a:lnSpc>
                <a:spcPct val="90000"/>
              </a:lnSpc>
            </a:pPr>
            <a:r>
              <a:rPr b="0" lang="ru-RU" sz="900" spc="-1" strike="noStrike">
                <a:solidFill>
                  <a:srgbClr val="000000"/>
                </a:solidFill>
                <a:latin typeface="Arial Narrow"/>
                <a:ea typeface="DejaVu Sans"/>
              </a:rPr>
              <a:t>Источник</a:t>
            </a:r>
            <a:r>
              <a:rPr b="0" lang="en-US" sz="900" spc="-1" strike="noStrike">
                <a:solidFill>
                  <a:srgbClr val="000000"/>
                </a:solidFill>
                <a:latin typeface="Arial Narrow"/>
                <a:ea typeface="DejaVu Sans"/>
              </a:rPr>
              <a:t>: xxx</a:t>
            </a:r>
            <a:endParaRPr b="0" lang="ru-RU" sz="900" spc="-1" strike="noStrike">
              <a:latin typeface="Arial"/>
            </a:endParaRPr>
          </a:p>
        </p:txBody>
      </p:sp>
      <p:sp>
        <p:nvSpPr>
          <p:cNvPr id="600" name="CustomShape 6"/>
          <p:cNvSpPr/>
          <p:nvPr/>
        </p:nvSpPr>
        <p:spPr>
          <a:xfrm>
            <a:off x="738000" y="6162480"/>
            <a:ext cx="8535240" cy="4726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72000" rIns="72000" tIns="72000" bIns="72000">
            <a:noAutofit/>
          </a:bodyPr>
          <a:p>
            <a:pPr>
              <a:lnSpc>
                <a:spcPct val="90000"/>
              </a:lnSpc>
              <a:spcBef>
                <a:spcPts val="201"/>
              </a:spcBef>
            </a:pPr>
            <a:r>
              <a:rPr b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Используемые материалы требований к мастер-плану: </a:t>
            </a: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социально-экономические эффекты от реализации проекта (2.3.5), оценка социально-экономических эффектов от реализации проекта развития туристской территории (9.3.1)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601" name="CustomShape 7"/>
          <p:cNvSpPr/>
          <p:nvPr/>
        </p:nvSpPr>
        <p:spPr>
          <a:xfrm>
            <a:off x="738360" y="1719000"/>
            <a:ext cx="2071800" cy="3052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72000" anchor="b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700" spc="-1" strike="noStrike">
                <a:solidFill>
                  <a:srgbClr val="000000"/>
                </a:solidFill>
                <a:latin typeface="Arial Narrow"/>
                <a:ea typeface="DejaVu Sans"/>
              </a:rPr>
              <a:t>Описание эффектов</a:t>
            </a:r>
            <a:endParaRPr b="0" lang="ru-RU" sz="1700" spc="-1" strike="noStrike">
              <a:latin typeface="Arial"/>
            </a:endParaRPr>
          </a:p>
        </p:txBody>
      </p:sp>
      <p:sp>
        <p:nvSpPr>
          <p:cNvPr id="602" name="CustomShape 8"/>
          <p:cNvSpPr/>
          <p:nvPr/>
        </p:nvSpPr>
        <p:spPr>
          <a:xfrm>
            <a:off x="738360" y="2025000"/>
            <a:ext cx="2167920" cy="3816720"/>
          </a:xfrm>
          <a:custGeom>
            <a:avLst/>
            <a:gdLst/>
            <a:ahLst/>
            <a:rect l="l" t="t" r="r" b="b"/>
            <a:pathLst>
              <a:path w="1270000" h="476250">
                <a:moveTo>
                  <a:pt x="0" y="0"/>
                </a:moveTo>
                <a:lnTo>
                  <a:pt x="1270000" y="0"/>
                </a:lnTo>
                <a:lnTo>
                  <a:pt x="1270000" y="476250"/>
                </a:lnTo>
              </a:path>
            </a:pathLst>
          </a:custGeom>
          <a:noFill/>
          <a:ln w="19080"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03" name="CustomShape 9"/>
          <p:cNvSpPr/>
          <p:nvPr/>
        </p:nvSpPr>
        <p:spPr>
          <a:xfrm>
            <a:off x="736560" y="2025000"/>
            <a:ext cx="2071800" cy="1184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08000" bIns="0">
            <a:spAutoFit/>
          </a:bodyPr>
          <a:p>
            <a:pPr lvl="1" marL="164520" indent="-163800">
              <a:lnSpc>
                <a:spcPct val="90000"/>
              </a:lnSpc>
              <a:spcBef>
                <a:spcPts val="400"/>
              </a:spcBef>
              <a:buClr>
                <a:srgbClr val="000000"/>
              </a:buClr>
              <a:buFont typeface="Arial Narrow"/>
              <a:buChar char="&gt;"/>
            </a:pPr>
            <a:r>
              <a:rPr b="0" lang="ru-RU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Описание эффектов и за счет чего они достигаются</a:t>
            </a:r>
            <a:endParaRPr b="0" lang="ru-RU" sz="1500" spc="-1" strike="noStrike">
              <a:latin typeface="Arial"/>
            </a:endParaRPr>
          </a:p>
          <a:p>
            <a:pPr lvl="1" marL="164520" indent="-163800">
              <a:lnSpc>
                <a:spcPct val="90000"/>
              </a:lnSpc>
              <a:spcBef>
                <a:spcPts val="400"/>
              </a:spcBef>
              <a:buClr>
                <a:srgbClr val="000000"/>
              </a:buClr>
              <a:buFont typeface="Arial Narrow"/>
              <a:buChar char="&gt;"/>
            </a:pPr>
            <a:r>
              <a:rPr b="0" lang="ru-RU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Оценка размеров эффектов</a:t>
            </a:r>
            <a:endParaRPr b="0" lang="ru-RU" sz="1500" spc="-1" strike="noStrike">
              <a:latin typeface="Arial"/>
            </a:endParaRPr>
          </a:p>
        </p:txBody>
      </p:sp>
      <p:grpSp>
        <p:nvGrpSpPr>
          <p:cNvPr id="604" name="Group 10"/>
          <p:cNvGrpSpPr/>
          <p:nvPr/>
        </p:nvGrpSpPr>
        <p:grpSpPr>
          <a:xfrm>
            <a:off x="3147120" y="1719000"/>
            <a:ext cx="6126840" cy="306000"/>
            <a:chOff x="3147120" y="1719000"/>
            <a:chExt cx="6126840" cy="306000"/>
          </a:xfrm>
        </p:grpSpPr>
        <p:sp>
          <p:nvSpPr>
            <p:cNvPr id="605" name="CustomShape 11"/>
            <p:cNvSpPr/>
            <p:nvPr/>
          </p:nvSpPr>
          <p:spPr>
            <a:xfrm>
              <a:off x="3147480" y="1719000"/>
              <a:ext cx="6125760" cy="30528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72000" anchor="b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7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Совокупный социально экономический эффект </a:t>
              </a:r>
              <a:r>
                <a:rPr b="0" lang="en-US" sz="17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[</a:t>
              </a:r>
              <a:r>
                <a:rPr b="0" lang="ru-RU" sz="17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млрд руб.</a:t>
              </a:r>
              <a:r>
                <a:rPr b="0" lang="en-US" sz="17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]</a:t>
              </a:r>
              <a:endParaRPr b="0" lang="ru-RU" sz="1700" spc="-1" strike="noStrike">
                <a:latin typeface="Arial"/>
              </a:endParaRPr>
            </a:p>
          </p:txBody>
        </p:sp>
        <p:sp>
          <p:nvSpPr>
            <p:cNvPr id="606" name="Line 12"/>
            <p:cNvSpPr/>
            <p:nvPr/>
          </p:nvSpPr>
          <p:spPr>
            <a:xfrm>
              <a:off x="3147120" y="2025000"/>
              <a:ext cx="6126840" cy="0"/>
            </a:xfrm>
            <a:prstGeom prst="line">
              <a:avLst/>
            </a:prstGeom>
            <a:ln w="15840"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</p:grpSp>
      <p:pic>
        <p:nvPicPr>
          <p:cNvPr id="607" name="Chart 18" descr=""/>
          <p:cNvPicPr/>
          <p:nvPr/>
        </p:nvPicPr>
        <p:blipFill>
          <a:blip r:embed="rId1"/>
          <a:stretch/>
        </p:blipFill>
        <p:spPr>
          <a:xfrm>
            <a:off x="3147480" y="2268720"/>
            <a:ext cx="6125760" cy="3573000"/>
          </a:xfrm>
          <a:prstGeom prst="rect">
            <a:avLst/>
          </a:prstGeom>
          <a:ln>
            <a:noFill/>
          </a:ln>
        </p:spPr>
      </p:pic>
      <p:pic>
        <p:nvPicPr>
          <p:cNvPr id="608" name="Рисунок 614" descr=""/>
          <p:cNvPicPr/>
          <p:nvPr/>
        </p:nvPicPr>
        <p:blipFill>
          <a:blip r:embed="rId2"/>
          <a:stretch/>
        </p:blipFill>
        <p:spPr>
          <a:xfrm>
            <a:off x="360" y="0"/>
            <a:ext cx="360" cy="3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9" name="CustomShape 1" hidden="1"/>
          <p:cNvSpPr/>
          <p:nvPr/>
        </p:nvSpPr>
        <p:spPr>
          <a:xfrm>
            <a:off x="0" y="0"/>
            <a:ext cx="158040" cy="15804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graphicFrame>
        <p:nvGraphicFramePr>
          <p:cNvPr id="610" name="Table 2"/>
          <p:cNvGraphicFramePr/>
          <p:nvPr/>
        </p:nvGraphicFramePr>
        <p:xfrm>
          <a:off x="738360" y="1707480"/>
          <a:ext cx="16265160" cy="4115880"/>
        </p:xfrm>
        <a:graphic>
          <a:graphicData uri="http://schemas.openxmlformats.org/drawingml/2006/table">
            <a:tbl>
              <a:tblPr/>
              <a:tblGrid>
                <a:gridCol w="218880"/>
                <a:gridCol w="143460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218880"/>
                <a:gridCol w="603360"/>
              </a:tblGrid>
              <a:tr h="237960">
                <a:tc gridSpan="2">
                  <a:tcPr marL="91440" marR="91440">
                    <a:lnL w="9360">
                      <a:noFill/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noFill/>
                    </a:lnT>
                    <a:lnB w="9360">
                      <a:noFill/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4"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2021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noFill/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4"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2022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noFill/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4"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2023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noFill/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4"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2024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noFill/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4"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2025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noFill/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4"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2026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noFill/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4"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2027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noFill/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4"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2028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noFill/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4"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2029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noFill/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4"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2030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noFill/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4"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2031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noFill/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4"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2032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noFill/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4"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2033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noFill/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4"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2034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noFill/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4"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2035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noFill/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4"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2036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noFill/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rowSpan="2"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Ответственный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9360">
                      <a:noFill/>
                    </a:lnR>
                    <a:lnT w="9360">
                      <a:noFill/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412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№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noFill/>
                    </a:lnL>
                    <a:lnR w="9360">
                      <a:noFill/>
                    </a:lnR>
                    <a:lnT w="9360">
                      <a:noFill/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Задача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noFill/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noFill/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1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2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3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4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1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2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3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4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1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2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3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4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1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2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3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4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1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2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3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4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1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2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3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4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1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2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3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4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1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2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3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4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1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2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3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4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1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2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3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4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1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2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3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4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1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2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3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4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1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2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3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4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1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2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3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4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1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2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3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4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1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2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3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4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solidFill>
                        <a:srgbClr val="8d9399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 vMerge="1">
                  <a:tcPr marL="90000" marR="90000">
                    <a:solidFill>
                      <a:srgbClr val="729fcf"/>
                    </a:solidFill>
                  </a:tcPr>
                </a:tc>
              </a:tr>
              <a:tr h="38412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156c9c"/>
                          </a:solidFill>
                          <a:latin typeface="Arial Narrow"/>
                          <a:ea typeface="DejaVu Sans"/>
                        </a:rPr>
                        <a:t>1.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noFill/>
                    </a:lnL>
                    <a:lnR w="9360">
                      <a:noFill/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Предпроектная фаза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noFill/>
                    </a:lnL>
                    <a:lnR w="1224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12240">
                      <a:solidFill>
                        <a:srgbClr val="000000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ХХ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9360">
                      <a:noFill/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82260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156c9c"/>
                          </a:solidFill>
                          <a:latin typeface="Arial Narrow"/>
                          <a:ea typeface="DejaVu Sans"/>
                        </a:rPr>
                        <a:t>1.1.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noFill/>
                    </a:lnL>
                    <a:lnR w="9360">
                      <a:noFill/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Оформление соглашения между компанией-инвестором и АО "Корпорация Туризм.РФ";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noFill/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12240">
                      <a:solidFill>
                        <a:srgbClr val="000000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ХХ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9360">
                      <a:noFill/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67644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156c9c"/>
                          </a:solidFill>
                          <a:latin typeface="Arial Narrow"/>
                          <a:ea typeface="DejaVu Sans"/>
                        </a:rPr>
                        <a:t>1.2.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noFill/>
                    </a:lnL>
                    <a:lnR w="9360">
                      <a:noFill/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Подготовка и подача пакета документов для получения финансирования;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noFill/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12240">
                      <a:solidFill>
                        <a:srgbClr val="000000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ХХ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9360">
                      <a:noFill/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67644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156c9c"/>
                          </a:solidFill>
                          <a:latin typeface="Arial Narrow"/>
                          <a:ea typeface="DejaVu Sans"/>
                        </a:rPr>
                        <a:t>1.3.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noFill/>
                    </a:lnL>
                    <a:lnR w="9360">
                      <a:noFill/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Получение денежных средств от кредитора / бюджетов;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noFill/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12240">
                      <a:solidFill>
                        <a:srgbClr val="000000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ХХ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9360">
                      <a:noFill/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412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156c9c"/>
                          </a:solidFill>
                          <a:latin typeface="Arial Narrow"/>
                          <a:ea typeface="DejaVu Sans"/>
                        </a:rPr>
                        <a:t>2.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noFill/>
                    </a:lnL>
                    <a:lnR w="9360">
                      <a:noFill/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Проектно-изыскательские работы: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noFill/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12240">
                      <a:solidFill>
                        <a:srgbClr val="000000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ХХ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9360">
                      <a:noFill/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67644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156c9c"/>
                          </a:solidFill>
                          <a:latin typeface="Arial Narrow"/>
                          <a:ea typeface="DejaVu Sans"/>
                        </a:rPr>
                        <a:t>2.1.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noFill/>
                    </a:lnL>
                    <a:lnR w="9360">
                      <a:noFill/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Подготовка проектной документации;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noFill/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12240">
                      <a:solidFill>
                        <a:srgbClr val="000000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12240">
                      <a:solidFill>
                        <a:srgbClr val="000000"/>
                      </a:solidFill>
                    </a:lnL>
                    <a:lnR w="9360">
                      <a:noFill/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67644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156c9c"/>
                          </a:solidFill>
                          <a:latin typeface="Arial Narrow"/>
                          <a:ea typeface="DejaVu Sans"/>
                        </a:rPr>
                        <a:t>2.2.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noFill/>
                    </a:lnL>
                    <a:lnR w="9360">
                      <a:noFill/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Проведение необходимых государственных экспертиз;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noFill/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12240">
                      <a:solidFill>
                        <a:srgbClr val="000000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12240">
                      <a:solidFill>
                        <a:srgbClr val="000000"/>
                      </a:solidFill>
                    </a:lnL>
                    <a:lnR w="9360">
                      <a:noFill/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412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156c9c"/>
                          </a:solidFill>
                          <a:latin typeface="Arial Narrow"/>
                          <a:ea typeface="DejaVu Sans"/>
                        </a:rPr>
                        <a:t>3.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noFill/>
                    </a:lnL>
                    <a:lnR w="9360">
                      <a:noFill/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Строительно-монтажные работы: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noFill/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12240">
                      <a:solidFill>
                        <a:srgbClr val="000000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ХХ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9360">
                      <a:noFill/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67644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156c9c"/>
                          </a:solidFill>
                          <a:latin typeface="Arial Narrow"/>
                          <a:ea typeface="DejaVu Sans"/>
                        </a:rPr>
                        <a:t>3.1.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noFill/>
                    </a:lnL>
                    <a:lnR w="9360">
                      <a:noFill/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Получение разрешения на строительство;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noFill/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12240">
                      <a:solidFill>
                        <a:srgbClr val="000000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ХХ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9360">
                      <a:noFill/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67644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156c9c"/>
                          </a:solidFill>
                          <a:latin typeface="Arial Narrow"/>
                          <a:ea typeface="DejaVu Sans"/>
                        </a:rPr>
                        <a:t>3.2.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noFill/>
                    </a:lnL>
                    <a:lnR w="9360">
                      <a:noFill/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Проведение строительно-монтажных работ;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noFill/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12240">
                      <a:solidFill>
                        <a:srgbClr val="000000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ХХ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9360">
                      <a:noFill/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67644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156c9c"/>
                          </a:solidFill>
                          <a:latin typeface="Arial Narrow"/>
                          <a:ea typeface="DejaVu Sans"/>
                        </a:rPr>
                        <a:t>3.3.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noFill/>
                    </a:lnL>
                    <a:lnR w="9360">
                      <a:noFill/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Пусконаладочные работы;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noFill/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12240">
                      <a:solidFill>
                        <a:srgbClr val="000000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ХХ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9360">
                      <a:noFill/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67644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156c9c"/>
                          </a:solidFill>
                          <a:latin typeface="Arial Narrow"/>
                          <a:ea typeface="DejaVu Sans"/>
                        </a:rPr>
                        <a:t>3.4.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noFill/>
                    </a:lnL>
                    <a:lnR w="9360">
                      <a:noFill/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Ввод объектов в эксплуатацию;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noFill/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12240">
                      <a:solidFill>
                        <a:srgbClr val="000000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ХХ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9360">
                      <a:noFill/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412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156c9c"/>
                          </a:solidFill>
                          <a:latin typeface="Arial Narrow"/>
                          <a:ea typeface="DejaVu Sans"/>
                        </a:rPr>
                        <a:t>4.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noFill/>
                    </a:lnL>
                    <a:lnR w="9360">
                      <a:noFill/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Операционная деятельность: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noFill/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12240">
                      <a:solidFill>
                        <a:srgbClr val="000000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ХХ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9360">
                      <a:noFill/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67644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156c9c"/>
                          </a:solidFill>
                          <a:latin typeface="Arial Narrow"/>
                          <a:ea typeface="DejaVu Sans"/>
                        </a:rPr>
                        <a:t>4.1.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noFill/>
                    </a:lnL>
                    <a:lnR w="9360">
                      <a:noFill/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Выход проекта на проектную мощность.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9360">
                      <a:noFill/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12240">
                      <a:solidFill>
                        <a:srgbClr val="000000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9360">
                      <a:solidFill>
                        <a:srgbClr val="8d9399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cPr marL="91440" marR="91440">
                    <a:lnL w="9360">
                      <a:solidFill>
                        <a:srgbClr val="8d9399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Arial Narrow"/>
                          <a:ea typeface="DejaVu Sans"/>
                        </a:rPr>
                        <a:t>ХХ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9360">
                      <a:noFill/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11" name="CustomShape 3"/>
          <p:cNvSpPr/>
          <p:nvPr/>
        </p:nvSpPr>
        <p:spPr>
          <a:xfrm>
            <a:off x="738000" y="720000"/>
            <a:ext cx="8535240" cy="747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Autofit/>
          </a:bodyPr>
          <a:p>
            <a:pPr>
              <a:lnSpc>
                <a:spcPct val="90000"/>
              </a:lnSpc>
            </a:pPr>
            <a:r>
              <a:rPr b="0" lang="ru-RU" sz="2700" spc="-1" strike="noStrike">
                <a:solidFill>
                  <a:srgbClr val="000000"/>
                </a:solidFill>
                <a:latin typeface="Arial Narrow"/>
                <a:ea typeface="DejaVu Sans"/>
              </a:rPr>
              <a:t>Для развития территории подготовлен мастер-план, реализац-ия проекта займет 5 лет с вводом в эксплуатацию в 2026 году</a:t>
            </a:r>
            <a:endParaRPr b="0" lang="ru-RU" sz="2700" spc="-1" strike="noStrike">
              <a:latin typeface="Arial"/>
            </a:endParaRPr>
          </a:p>
        </p:txBody>
      </p:sp>
      <p:sp>
        <p:nvSpPr>
          <p:cNvPr id="612" name="CustomShape 4"/>
          <p:cNvSpPr/>
          <p:nvPr/>
        </p:nvSpPr>
        <p:spPr>
          <a:xfrm>
            <a:off x="736560" y="222120"/>
            <a:ext cx="273600" cy="273600"/>
          </a:xfrm>
          <a:prstGeom prst="rect">
            <a:avLst/>
          </a:prstGeom>
          <a:solidFill>
            <a:schemeClr val="accent3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noAutofit/>
          </a:bodyPr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ffffff"/>
                </a:solidFill>
                <a:latin typeface="Arial Narrow"/>
                <a:ea typeface="DejaVu Sans"/>
              </a:rPr>
              <a:t>6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613" name="CustomShape 5"/>
          <p:cNvSpPr/>
          <p:nvPr/>
        </p:nvSpPr>
        <p:spPr>
          <a:xfrm>
            <a:off x="1110600" y="260640"/>
            <a:ext cx="4078800" cy="1785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Структура проекта </a:t>
            </a:r>
            <a:r>
              <a:rPr b="0" lang="en-US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| </a:t>
            </a:r>
            <a:r>
              <a:rPr b="0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Текущий статус и срок реализации проекта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614" name="CustomShape 6"/>
          <p:cNvSpPr/>
          <p:nvPr/>
        </p:nvSpPr>
        <p:spPr>
          <a:xfrm>
            <a:off x="743400" y="6710760"/>
            <a:ext cx="593640" cy="1231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b">
            <a:spAutoFit/>
          </a:bodyPr>
          <a:p>
            <a:pPr>
              <a:lnSpc>
                <a:spcPct val="90000"/>
              </a:lnSpc>
            </a:pPr>
            <a:r>
              <a:rPr b="0" lang="ru-RU" sz="900" spc="-1" strike="noStrike">
                <a:solidFill>
                  <a:srgbClr val="000000"/>
                </a:solidFill>
                <a:latin typeface="Arial Narrow"/>
                <a:ea typeface="DejaVu Sans"/>
              </a:rPr>
              <a:t>Источник</a:t>
            </a:r>
            <a:r>
              <a:rPr b="0" lang="en-US" sz="900" spc="-1" strike="noStrike">
                <a:solidFill>
                  <a:srgbClr val="000000"/>
                </a:solidFill>
                <a:latin typeface="Arial Narrow"/>
                <a:ea typeface="DejaVu Sans"/>
              </a:rPr>
              <a:t>: xxx</a:t>
            </a:r>
            <a:endParaRPr b="0" lang="ru-RU" sz="900" spc="-1" strike="noStrike">
              <a:latin typeface="Arial"/>
            </a:endParaRPr>
          </a:p>
        </p:txBody>
      </p:sp>
      <p:sp>
        <p:nvSpPr>
          <p:cNvPr id="615" name="CustomShape 7"/>
          <p:cNvSpPr/>
          <p:nvPr/>
        </p:nvSpPr>
        <p:spPr>
          <a:xfrm>
            <a:off x="738000" y="6162480"/>
            <a:ext cx="8535240" cy="4726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72000" rIns="72000" tIns="72000" bIns="72000">
            <a:noAutofit/>
          </a:bodyPr>
          <a:p>
            <a:pPr>
              <a:lnSpc>
                <a:spcPct val="90000"/>
              </a:lnSpc>
              <a:spcBef>
                <a:spcPts val="201"/>
              </a:spcBef>
            </a:pPr>
            <a:r>
              <a:rPr b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Используемые материалы требований к мастер-плану: </a:t>
            </a: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график реализации (12.2), срок реализации, основные этапы (2.1.6), текущий статус реализации проекта (2.1.5)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616" name="CustomShape 8"/>
          <p:cNvSpPr/>
          <p:nvPr/>
        </p:nvSpPr>
        <p:spPr>
          <a:xfrm>
            <a:off x="2903040" y="2136960"/>
            <a:ext cx="228240" cy="141480"/>
          </a:xfrm>
          <a:prstGeom prst="homePlate">
            <a:avLst>
              <a:gd name="adj" fmla="val 50000"/>
            </a:avLst>
          </a:prstGeom>
          <a:solidFill>
            <a:schemeClr val="accent6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17" name="CustomShape 9"/>
          <p:cNvSpPr/>
          <p:nvPr/>
        </p:nvSpPr>
        <p:spPr>
          <a:xfrm>
            <a:off x="2903040" y="2447640"/>
            <a:ext cx="96120" cy="14148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18" name="CustomShape 10"/>
          <p:cNvSpPr/>
          <p:nvPr/>
        </p:nvSpPr>
        <p:spPr>
          <a:xfrm>
            <a:off x="2968920" y="2903760"/>
            <a:ext cx="96120" cy="14148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19" name="CustomShape 11"/>
          <p:cNvSpPr/>
          <p:nvPr/>
        </p:nvSpPr>
        <p:spPr>
          <a:xfrm>
            <a:off x="3035160" y="3279600"/>
            <a:ext cx="96120" cy="14148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20" name="CustomShape 12"/>
          <p:cNvSpPr/>
          <p:nvPr/>
        </p:nvSpPr>
        <p:spPr>
          <a:xfrm>
            <a:off x="3132000" y="3574440"/>
            <a:ext cx="380520" cy="141480"/>
          </a:xfrm>
          <a:prstGeom prst="homePlate">
            <a:avLst>
              <a:gd name="adj" fmla="val 50000"/>
            </a:avLst>
          </a:prstGeom>
          <a:solidFill>
            <a:schemeClr val="accent6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21" name="CustomShape 13"/>
          <p:cNvSpPr/>
          <p:nvPr/>
        </p:nvSpPr>
        <p:spPr>
          <a:xfrm>
            <a:off x="3132000" y="3783960"/>
            <a:ext cx="240480" cy="14148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22" name="CustomShape 14"/>
          <p:cNvSpPr/>
          <p:nvPr/>
        </p:nvSpPr>
        <p:spPr>
          <a:xfrm>
            <a:off x="3373200" y="4078440"/>
            <a:ext cx="139320" cy="14148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23" name="CustomShape 15"/>
          <p:cNvSpPr/>
          <p:nvPr/>
        </p:nvSpPr>
        <p:spPr>
          <a:xfrm>
            <a:off x="3512880" y="4297680"/>
            <a:ext cx="1031400" cy="141480"/>
          </a:xfrm>
          <a:prstGeom prst="homePlate">
            <a:avLst>
              <a:gd name="adj" fmla="val 50000"/>
            </a:avLst>
          </a:prstGeom>
          <a:solidFill>
            <a:schemeClr val="accent6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24" name="CustomShape 16"/>
          <p:cNvSpPr/>
          <p:nvPr/>
        </p:nvSpPr>
        <p:spPr>
          <a:xfrm>
            <a:off x="3512880" y="4535280"/>
            <a:ext cx="69480" cy="14148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25" name="CustomShape 17"/>
          <p:cNvSpPr/>
          <p:nvPr/>
        </p:nvSpPr>
        <p:spPr>
          <a:xfrm>
            <a:off x="3583440" y="4829760"/>
            <a:ext cx="799560" cy="14148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26" name="CustomShape 18"/>
          <p:cNvSpPr/>
          <p:nvPr/>
        </p:nvSpPr>
        <p:spPr>
          <a:xfrm>
            <a:off x="4383360" y="5124240"/>
            <a:ext cx="94680" cy="14148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27" name="CustomShape 19"/>
          <p:cNvSpPr/>
          <p:nvPr/>
        </p:nvSpPr>
        <p:spPr>
          <a:xfrm>
            <a:off x="4449960" y="5347440"/>
            <a:ext cx="94680" cy="14148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28" name="CustomShape 20"/>
          <p:cNvSpPr/>
          <p:nvPr/>
        </p:nvSpPr>
        <p:spPr>
          <a:xfrm>
            <a:off x="4545360" y="5558400"/>
            <a:ext cx="3950280" cy="141480"/>
          </a:xfrm>
          <a:prstGeom prst="homePlate">
            <a:avLst>
              <a:gd name="adj" fmla="val 50000"/>
            </a:avLst>
          </a:prstGeom>
          <a:solidFill>
            <a:schemeClr val="accent6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29" name="CustomShape 21"/>
          <p:cNvSpPr/>
          <p:nvPr/>
        </p:nvSpPr>
        <p:spPr>
          <a:xfrm>
            <a:off x="4545360" y="5802480"/>
            <a:ext cx="589680" cy="14148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30" name="CustomShape 22"/>
          <p:cNvSpPr/>
          <p:nvPr/>
        </p:nvSpPr>
        <p:spPr>
          <a:xfrm>
            <a:off x="3059640" y="2422800"/>
            <a:ext cx="179280" cy="179280"/>
          </a:xfrm>
          <a:prstGeom prst="flowChartDecision">
            <a:avLst/>
          </a:prstGeom>
          <a:solidFill>
            <a:schemeClr val="tx1"/>
          </a:solidFill>
          <a:ln w="1908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31" name="CustomShape 23"/>
          <p:cNvSpPr/>
          <p:nvPr/>
        </p:nvSpPr>
        <p:spPr>
          <a:xfrm>
            <a:off x="3304800" y="2347200"/>
            <a:ext cx="1275840" cy="356400"/>
          </a:xfrm>
          <a:prstGeom prst="rect">
            <a:avLst/>
          </a:prstGeom>
          <a:solidFill>
            <a:schemeClr val="accent1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Текущая стадия проекта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632" name="CustomShape 24"/>
          <p:cNvSpPr/>
          <p:nvPr/>
        </p:nvSpPr>
        <p:spPr>
          <a:xfrm>
            <a:off x="738000" y="1707480"/>
            <a:ext cx="8535240" cy="4336200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72000" rIns="72000" tIns="72000" bIns="72000" anchor="ctr">
            <a:noAutofit/>
          </a:bodyPr>
          <a:p>
            <a:pPr algn="ctr">
              <a:lnSpc>
                <a:spcPct val="90000"/>
              </a:lnSpc>
              <a:spcBef>
                <a:spcPts val="201"/>
              </a:spcBef>
            </a:pPr>
            <a:r>
              <a:rPr b="1" i="1" lang="en-US" sz="1500" spc="-1" strike="noStrike">
                <a:solidFill>
                  <a:srgbClr val="156c9c"/>
                </a:solidFill>
                <a:latin typeface="Arial Narrow"/>
                <a:ea typeface="DejaVu Sans"/>
              </a:rPr>
              <a:t>&lt; </a:t>
            </a:r>
            <a:r>
              <a:rPr b="1" i="1" lang="ru-RU" sz="1500" spc="-1" strike="noStrike">
                <a:solidFill>
                  <a:srgbClr val="156c9c"/>
                </a:solidFill>
                <a:latin typeface="Arial Narrow"/>
                <a:ea typeface="DejaVu Sans"/>
              </a:rPr>
              <a:t>Пример оформления поквартального графика </a:t>
            </a:r>
            <a:br/>
            <a:r>
              <a:rPr b="1" i="1" lang="ru-RU" sz="1500" spc="-1" strike="noStrike">
                <a:solidFill>
                  <a:srgbClr val="156c9c"/>
                </a:solidFill>
                <a:latin typeface="Arial Narrow"/>
                <a:ea typeface="DejaVu Sans"/>
              </a:rPr>
              <a:t>реализации проекта с указанием всех основных этапов и мероприятий</a:t>
            </a:r>
            <a:r>
              <a:rPr b="1" i="1" lang="en-US" sz="1500" spc="-1" strike="noStrike">
                <a:solidFill>
                  <a:srgbClr val="156c9c"/>
                </a:solidFill>
                <a:latin typeface="Arial Narrow"/>
                <a:ea typeface="DejaVu Sans"/>
              </a:rPr>
              <a:t> &gt;</a:t>
            </a:r>
            <a:endParaRPr b="0" lang="ru-RU" sz="1500" spc="-1" strike="noStrike">
              <a:latin typeface="Arial"/>
            </a:endParaRPr>
          </a:p>
        </p:txBody>
      </p:sp>
      <p:pic>
        <p:nvPicPr>
          <p:cNvPr id="633" name="Рисунок 639" descr=""/>
          <p:cNvPicPr/>
          <p:nvPr/>
        </p:nvPicPr>
        <p:blipFill>
          <a:blip r:embed="rId1"/>
          <a:stretch/>
        </p:blipFill>
        <p:spPr>
          <a:xfrm>
            <a:off x="360" y="0"/>
            <a:ext cx="360" cy="3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CustomShape 1" hidden="1"/>
          <p:cNvSpPr/>
          <p:nvPr/>
        </p:nvSpPr>
        <p:spPr>
          <a:xfrm>
            <a:off x="0" y="0"/>
            <a:ext cx="158040" cy="15804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35" name="CustomShape 2"/>
          <p:cNvSpPr/>
          <p:nvPr/>
        </p:nvSpPr>
        <p:spPr>
          <a:xfrm>
            <a:off x="738000" y="720000"/>
            <a:ext cx="8535240" cy="747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Autofit/>
          </a:bodyPr>
          <a:p>
            <a:pPr>
              <a:lnSpc>
                <a:spcPct val="90000"/>
              </a:lnSpc>
            </a:pPr>
            <a:r>
              <a:rPr b="0" lang="ru-RU" sz="2700" spc="-1" strike="noStrike">
                <a:solidFill>
                  <a:srgbClr val="000000"/>
                </a:solidFill>
                <a:latin typeface="Arial Narrow"/>
                <a:ea typeface="DejaVu Sans"/>
              </a:rPr>
              <a:t>Проект также может быть разделен на Х инвестиционных лотов, предполагаемыми инвесторами выступят ХХ, Х</a:t>
            </a:r>
            <a:r>
              <a:rPr b="0" lang="en-US" sz="2700" spc="-1" strike="noStrike">
                <a:solidFill>
                  <a:srgbClr val="000000"/>
                </a:solidFill>
                <a:latin typeface="Arial Narrow"/>
                <a:ea typeface="DejaVu Sans"/>
              </a:rPr>
              <a:t>Y, AB</a:t>
            </a:r>
            <a:endParaRPr b="0" lang="ru-RU" sz="2700" spc="-1" strike="noStrike">
              <a:latin typeface="Arial"/>
            </a:endParaRPr>
          </a:p>
        </p:txBody>
      </p:sp>
      <p:sp>
        <p:nvSpPr>
          <p:cNvPr id="636" name="CustomShape 3"/>
          <p:cNvSpPr/>
          <p:nvPr/>
        </p:nvSpPr>
        <p:spPr>
          <a:xfrm>
            <a:off x="736560" y="222120"/>
            <a:ext cx="273600" cy="273600"/>
          </a:xfrm>
          <a:prstGeom prst="rect">
            <a:avLst/>
          </a:prstGeom>
          <a:solidFill>
            <a:schemeClr val="accent3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noAutofit/>
          </a:bodyPr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ffffff"/>
                </a:solidFill>
                <a:latin typeface="Arial Narrow"/>
                <a:ea typeface="DejaVu Sans"/>
              </a:rPr>
              <a:t>6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637" name="CustomShape 4"/>
          <p:cNvSpPr/>
          <p:nvPr/>
        </p:nvSpPr>
        <p:spPr>
          <a:xfrm>
            <a:off x="1181520" y="260640"/>
            <a:ext cx="5165280" cy="1785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Структура проекта </a:t>
            </a:r>
            <a:r>
              <a:rPr b="0" lang="en-US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| </a:t>
            </a:r>
            <a:r>
              <a:rPr b="0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Предложение по структурированию проекта на инвест. лоты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638" name="CustomShape 5"/>
          <p:cNvSpPr/>
          <p:nvPr/>
        </p:nvSpPr>
        <p:spPr>
          <a:xfrm>
            <a:off x="738000" y="1698120"/>
            <a:ext cx="1626120" cy="4104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Лот 1: </a:t>
            </a:r>
            <a:r>
              <a:rPr b="1" lang="da-DK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Lorem ipsum dolor sit amet</a:t>
            </a:r>
            <a:endParaRPr b="0" lang="ru-RU" sz="1500" spc="-1" strike="noStrike">
              <a:latin typeface="Arial"/>
            </a:endParaRPr>
          </a:p>
        </p:txBody>
      </p:sp>
      <p:sp>
        <p:nvSpPr>
          <p:cNvPr id="639" name="CustomShape 6"/>
          <p:cNvSpPr/>
          <p:nvPr/>
        </p:nvSpPr>
        <p:spPr>
          <a:xfrm>
            <a:off x="738000" y="2175480"/>
            <a:ext cx="1626120" cy="100764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40" name="CustomShape 7"/>
          <p:cNvSpPr/>
          <p:nvPr/>
        </p:nvSpPr>
        <p:spPr>
          <a:xfrm>
            <a:off x="738000" y="3829320"/>
            <a:ext cx="1626120" cy="1298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Описание:</a:t>
            </a:r>
            <a:endParaRPr b="0" lang="ru-RU" sz="13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lang="en-US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Lorem ipsum dolor sit amet, consectetur adipiscing elit, sed do eiusmod tempor incididunt ut labore et dolore magna aliqua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641" name="CustomShape 8"/>
          <p:cNvSpPr/>
          <p:nvPr/>
        </p:nvSpPr>
        <p:spPr>
          <a:xfrm>
            <a:off x="738000" y="5330880"/>
            <a:ext cx="1626120" cy="5853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Необходимый объем инвестиций:</a:t>
            </a:r>
            <a:endParaRPr b="0" lang="ru-RU" sz="13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ХХХ млн руб.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642" name="CustomShape 9"/>
          <p:cNvSpPr/>
          <p:nvPr/>
        </p:nvSpPr>
        <p:spPr>
          <a:xfrm>
            <a:off x="3041280" y="1698120"/>
            <a:ext cx="1626120" cy="4104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Лот 2: </a:t>
            </a:r>
            <a:r>
              <a:rPr b="1" lang="da-DK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Lorem ipsum dolor sit amet</a:t>
            </a:r>
            <a:endParaRPr b="0" lang="ru-RU" sz="1500" spc="-1" strike="noStrike">
              <a:latin typeface="Arial"/>
            </a:endParaRPr>
          </a:p>
        </p:txBody>
      </p:sp>
      <p:sp>
        <p:nvSpPr>
          <p:cNvPr id="643" name="CustomShape 10"/>
          <p:cNvSpPr/>
          <p:nvPr/>
        </p:nvSpPr>
        <p:spPr>
          <a:xfrm>
            <a:off x="3041280" y="2175480"/>
            <a:ext cx="1626120" cy="100764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44" name="CustomShape 11"/>
          <p:cNvSpPr/>
          <p:nvPr/>
        </p:nvSpPr>
        <p:spPr>
          <a:xfrm>
            <a:off x="3041280" y="3829320"/>
            <a:ext cx="1626120" cy="1298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Описание:</a:t>
            </a:r>
            <a:endParaRPr b="0" lang="ru-RU" sz="13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lang="en-US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Lorem ipsum dolor sit amet, consectetur adipiscing elit, sed do eiusmod tempor incididunt ut labore et dolore magna aliqua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645" name="CustomShape 12"/>
          <p:cNvSpPr/>
          <p:nvPr/>
        </p:nvSpPr>
        <p:spPr>
          <a:xfrm>
            <a:off x="3041280" y="5330880"/>
            <a:ext cx="1626120" cy="5853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Необходимый объем инвестиций:</a:t>
            </a:r>
            <a:endParaRPr b="0" lang="ru-RU" sz="13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ХХХ млн руб.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646" name="CustomShape 13"/>
          <p:cNvSpPr/>
          <p:nvPr/>
        </p:nvSpPr>
        <p:spPr>
          <a:xfrm>
            <a:off x="5344200" y="1698120"/>
            <a:ext cx="1626120" cy="4104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Лот 3: </a:t>
            </a:r>
            <a:r>
              <a:rPr b="1" lang="da-DK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Lorem ipsum dolor sit amet</a:t>
            </a:r>
            <a:endParaRPr b="0" lang="ru-RU" sz="1500" spc="-1" strike="noStrike">
              <a:latin typeface="Arial"/>
            </a:endParaRPr>
          </a:p>
        </p:txBody>
      </p:sp>
      <p:sp>
        <p:nvSpPr>
          <p:cNvPr id="647" name="CustomShape 14"/>
          <p:cNvSpPr/>
          <p:nvPr/>
        </p:nvSpPr>
        <p:spPr>
          <a:xfrm>
            <a:off x="5344200" y="2175480"/>
            <a:ext cx="1626120" cy="100764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48" name="CustomShape 15"/>
          <p:cNvSpPr/>
          <p:nvPr/>
        </p:nvSpPr>
        <p:spPr>
          <a:xfrm>
            <a:off x="5344200" y="3829320"/>
            <a:ext cx="1626120" cy="1298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Описание:</a:t>
            </a:r>
            <a:endParaRPr b="0" lang="ru-RU" sz="13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lang="en-US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Lorem ipsum dolor sit amet, consectetur adipiscing elit, sed do eiusmod tempor incididunt ut labore et dolore magna aliqua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649" name="CustomShape 16"/>
          <p:cNvSpPr/>
          <p:nvPr/>
        </p:nvSpPr>
        <p:spPr>
          <a:xfrm>
            <a:off x="5344200" y="5330880"/>
            <a:ext cx="1626120" cy="5853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Необходимый объем инвестиций:</a:t>
            </a:r>
            <a:endParaRPr b="0" lang="ru-RU" sz="13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ХХХ млн руб.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650" name="CustomShape 17"/>
          <p:cNvSpPr/>
          <p:nvPr/>
        </p:nvSpPr>
        <p:spPr>
          <a:xfrm>
            <a:off x="7647480" y="1698120"/>
            <a:ext cx="1626120" cy="4104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Лот Х: </a:t>
            </a:r>
            <a:r>
              <a:rPr b="1" lang="da-DK" sz="1500" spc="-1" strike="noStrike">
                <a:solidFill>
                  <a:srgbClr val="000000"/>
                </a:solidFill>
                <a:latin typeface="Arial Narrow"/>
                <a:ea typeface="DejaVu Sans"/>
              </a:rPr>
              <a:t>Lorem ipsum dolor sit amet</a:t>
            </a:r>
            <a:endParaRPr b="0" lang="ru-RU" sz="1500" spc="-1" strike="noStrike">
              <a:latin typeface="Arial"/>
            </a:endParaRPr>
          </a:p>
        </p:txBody>
      </p:sp>
      <p:sp>
        <p:nvSpPr>
          <p:cNvPr id="651" name="CustomShape 18"/>
          <p:cNvSpPr/>
          <p:nvPr/>
        </p:nvSpPr>
        <p:spPr>
          <a:xfrm>
            <a:off x="7647480" y="2175480"/>
            <a:ext cx="1626120" cy="100764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52" name="CustomShape 19"/>
          <p:cNvSpPr/>
          <p:nvPr/>
        </p:nvSpPr>
        <p:spPr>
          <a:xfrm>
            <a:off x="7647480" y="3829320"/>
            <a:ext cx="1626120" cy="1298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Описание:</a:t>
            </a:r>
            <a:endParaRPr b="0" lang="ru-RU" sz="13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lang="en-US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Lorem ipsum dolor sit amet, consectetur adipiscing elit, sed do eiusmod tempor incididunt ut labore et dolore magna aliqua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653" name="CustomShape 20"/>
          <p:cNvSpPr/>
          <p:nvPr/>
        </p:nvSpPr>
        <p:spPr>
          <a:xfrm>
            <a:off x="7647480" y="5330880"/>
            <a:ext cx="1626120" cy="5853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Необходимый объем инвестиций:</a:t>
            </a:r>
            <a:endParaRPr b="0" lang="ru-RU" sz="13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ХХХ млн руб.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654" name="CustomShape 21"/>
          <p:cNvSpPr/>
          <p:nvPr/>
        </p:nvSpPr>
        <p:spPr>
          <a:xfrm>
            <a:off x="738000" y="6162480"/>
            <a:ext cx="8535240" cy="4726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72000" rIns="72000" tIns="72000" bIns="72000">
            <a:noAutofit/>
          </a:bodyPr>
          <a:p>
            <a:pPr>
              <a:lnSpc>
                <a:spcPct val="90000"/>
              </a:lnSpc>
              <a:spcBef>
                <a:spcPts val="201"/>
              </a:spcBef>
            </a:pPr>
            <a:r>
              <a:rPr b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Используемые материалы требований к мастер-плану: </a:t>
            </a: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предложения по разделению мастер-плана развития туристской территории на инвестиционные лоты (2.5), инвестиционные лоты проекта (раздел 13)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655" name="CustomShape 22"/>
          <p:cNvSpPr/>
          <p:nvPr/>
        </p:nvSpPr>
        <p:spPr>
          <a:xfrm>
            <a:off x="743400" y="6710760"/>
            <a:ext cx="593640" cy="1231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b">
            <a:spAutoFit/>
          </a:bodyPr>
          <a:p>
            <a:pPr>
              <a:lnSpc>
                <a:spcPct val="90000"/>
              </a:lnSpc>
            </a:pPr>
            <a:r>
              <a:rPr b="0" lang="ru-RU" sz="900" spc="-1" strike="noStrike">
                <a:solidFill>
                  <a:srgbClr val="000000"/>
                </a:solidFill>
                <a:latin typeface="Arial Narrow"/>
                <a:ea typeface="DejaVu Sans"/>
              </a:rPr>
              <a:t>Источник</a:t>
            </a:r>
            <a:r>
              <a:rPr b="0" lang="en-US" sz="900" spc="-1" strike="noStrike">
                <a:solidFill>
                  <a:srgbClr val="000000"/>
                </a:solidFill>
                <a:latin typeface="Arial Narrow"/>
                <a:ea typeface="DejaVu Sans"/>
              </a:rPr>
              <a:t>: xxx</a:t>
            </a:r>
            <a:endParaRPr b="0" lang="ru-RU" sz="900" spc="-1" strike="noStrike">
              <a:latin typeface="Arial"/>
            </a:endParaRPr>
          </a:p>
        </p:txBody>
      </p:sp>
      <p:sp>
        <p:nvSpPr>
          <p:cNvPr id="656" name="CustomShape 23"/>
          <p:cNvSpPr/>
          <p:nvPr/>
        </p:nvSpPr>
        <p:spPr>
          <a:xfrm>
            <a:off x="7647480" y="3250800"/>
            <a:ext cx="1626120" cy="407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Инвестор лота:</a:t>
            </a:r>
            <a:endParaRPr b="0" lang="ru-RU" sz="13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Наименование компании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657" name="CustomShape 24"/>
          <p:cNvSpPr/>
          <p:nvPr/>
        </p:nvSpPr>
        <p:spPr>
          <a:xfrm>
            <a:off x="5344200" y="3250800"/>
            <a:ext cx="1626120" cy="407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Инвестор лота:</a:t>
            </a:r>
            <a:endParaRPr b="0" lang="ru-RU" sz="13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Наименование компании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658" name="CustomShape 25"/>
          <p:cNvSpPr/>
          <p:nvPr/>
        </p:nvSpPr>
        <p:spPr>
          <a:xfrm>
            <a:off x="3041280" y="3250800"/>
            <a:ext cx="1626120" cy="407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Инвестор лота:</a:t>
            </a:r>
            <a:endParaRPr b="0" lang="ru-RU" sz="13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Наименование компании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659" name="CustomShape 26"/>
          <p:cNvSpPr/>
          <p:nvPr/>
        </p:nvSpPr>
        <p:spPr>
          <a:xfrm>
            <a:off x="736560" y="3250800"/>
            <a:ext cx="1626120" cy="407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Инвестор лота:</a:t>
            </a:r>
            <a:endParaRPr b="0" lang="ru-RU" sz="13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400"/>
              </a:spcBef>
            </a:pP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Наименование компании</a:t>
            </a:r>
            <a:endParaRPr b="0" lang="ru-RU" sz="1300" spc="-1" strike="noStrike">
              <a:latin typeface="Arial"/>
            </a:endParaRPr>
          </a:p>
        </p:txBody>
      </p:sp>
      <p:pic>
        <p:nvPicPr>
          <p:cNvPr id="660" name="Рисунок 666" descr=""/>
          <p:cNvPicPr/>
          <p:nvPr/>
        </p:nvPicPr>
        <p:blipFill>
          <a:blip r:embed="rId1"/>
          <a:stretch/>
        </p:blipFill>
        <p:spPr>
          <a:xfrm>
            <a:off x="360" y="0"/>
            <a:ext cx="360" cy="3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1" name="CustomShape 1" hidden="1"/>
          <p:cNvSpPr/>
          <p:nvPr/>
        </p:nvSpPr>
        <p:spPr>
          <a:xfrm>
            <a:off x="0" y="0"/>
            <a:ext cx="158040" cy="15804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62" name="CustomShape 2"/>
          <p:cNvSpPr/>
          <p:nvPr/>
        </p:nvSpPr>
        <p:spPr>
          <a:xfrm>
            <a:off x="738000" y="720000"/>
            <a:ext cx="8535240" cy="747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Autofit/>
          </a:bodyPr>
          <a:p>
            <a:pPr>
              <a:lnSpc>
                <a:spcPct val="90000"/>
              </a:lnSpc>
            </a:pPr>
            <a:r>
              <a:rPr b="0" lang="ru-RU" sz="2700" spc="-1" strike="noStrike">
                <a:solidFill>
                  <a:srgbClr val="000000"/>
                </a:solidFill>
                <a:latin typeface="Arial Narrow"/>
                <a:ea typeface="DejaVu Sans"/>
              </a:rPr>
              <a:t>За выполнение проекта будут ответственными опытные специалисты, в команде проекта представители ХХ, Х</a:t>
            </a:r>
            <a:r>
              <a:rPr b="0" lang="en-US" sz="2700" spc="-1" strike="noStrike">
                <a:solidFill>
                  <a:srgbClr val="000000"/>
                </a:solidFill>
                <a:latin typeface="Arial Narrow"/>
                <a:ea typeface="DejaVu Sans"/>
              </a:rPr>
              <a:t>Y, AB</a:t>
            </a:r>
            <a:endParaRPr b="0" lang="ru-RU" sz="2700" spc="-1" strike="noStrike">
              <a:latin typeface="Arial"/>
            </a:endParaRPr>
          </a:p>
        </p:txBody>
      </p:sp>
      <p:sp>
        <p:nvSpPr>
          <p:cNvPr id="663" name="CustomShape 3"/>
          <p:cNvSpPr/>
          <p:nvPr/>
        </p:nvSpPr>
        <p:spPr>
          <a:xfrm>
            <a:off x="1117800" y="260640"/>
            <a:ext cx="5188320" cy="1785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spAutoFit/>
          </a:bodyPr>
          <a:p>
            <a:pPr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Структура проекта </a:t>
            </a:r>
            <a:r>
              <a:rPr b="0" lang="en-US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| </a:t>
            </a:r>
            <a:r>
              <a:rPr b="0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Команда проекта со стороны инвестора, модель управления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664" name="CustomShape 4"/>
          <p:cNvSpPr/>
          <p:nvPr/>
        </p:nvSpPr>
        <p:spPr>
          <a:xfrm>
            <a:off x="738000" y="6162480"/>
            <a:ext cx="8535240" cy="4726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72000" rIns="72000" tIns="72000" bIns="72000">
            <a:noAutofit/>
          </a:bodyPr>
          <a:p>
            <a:pPr>
              <a:lnSpc>
                <a:spcPct val="90000"/>
              </a:lnSpc>
              <a:spcBef>
                <a:spcPts val="201"/>
              </a:spcBef>
            </a:pPr>
            <a:r>
              <a:rPr b="1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Используемые материалы требований к мастер-плану: </a:t>
            </a:r>
            <a:r>
              <a:rPr b="0" lang="ru-RU" sz="1300" spc="-1" strike="noStrike">
                <a:solidFill>
                  <a:srgbClr val="000000"/>
                </a:solidFill>
                <a:latin typeface="Arial Narrow"/>
                <a:ea typeface="DejaVu Sans"/>
              </a:rPr>
              <a:t>сведения об инвесторах и авторе мастер-плана (1.4), наименование и краткое описание компаний-инвесторов (2.4.1), подробное описание инвестора (13.1), модель управления проектом (13.3)</a:t>
            </a:r>
            <a:endParaRPr b="0" lang="ru-RU" sz="1300" spc="-1" strike="noStrike">
              <a:latin typeface="Arial"/>
            </a:endParaRPr>
          </a:p>
        </p:txBody>
      </p:sp>
      <p:grpSp>
        <p:nvGrpSpPr>
          <p:cNvPr id="665" name="Group 5"/>
          <p:cNvGrpSpPr/>
          <p:nvPr/>
        </p:nvGrpSpPr>
        <p:grpSpPr>
          <a:xfrm>
            <a:off x="737640" y="1698120"/>
            <a:ext cx="3132000" cy="280080"/>
            <a:chOff x="737640" y="1698120"/>
            <a:chExt cx="3132000" cy="280080"/>
          </a:xfrm>
        </p:grpSpPr>
        <p:sp>
          <p:nvSpPr>
            <p:cNvPr id="666" name="CustomShape 6"/>
            <p:cNvSpPr/>
            <p:nvPr/>
          </p:nvSpPr>
          <p:spPr>
            <a:xfrm>
              <a:off x="738000" y="1698120"/>
              <a:ext cx="3131280" cy="2772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72000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Команда проекта</a:t>
              </a:r>
              <a:endParaRPr b="0" lang="ru-RU" sz="1500" spc="-1" strike="noStrike">
                <a:latin typeface="Arial"/>
              </a:endParaRPr>
            </a:p>
          </p:txBody>
        </p:sp>
        <p:sp>
          <p:nvSpPr>
            <p:cNvPr id="667" name="Line 7"/>
            <p:cNvSpPr/>
            <p:nvPr/>
          </p:nvSpPr>
          <p:spPr>
            <a:xfrm>
              <a:off x="737640" y="1978200"/>
              <a:ext cx="3132000" cy="0"/>
            </a:xfrm>
            <a:prstGeom prst="line">
              <a:avLst/>
            </a:prstGeom>
            <a:ln w="15840"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668" name="Line 8"/>
          <p:cNvSpPr/>
          <p:nvPr/>
        </p:nvSpPr>
        <p:spPr>
          <a:xfrm>
            <a:off x="4132800" y="1697760"/>
            <a:ext cx="0" cy="4250520"/>
          </a:xfrm>
          <a:prstGeom prst="line">
            <a:avLst/>
          </a:prstGeom>
          <a:ln>
            <a:solidFill>
              <a:schemeClr val="accent3"/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669" name="Group 9"/>
          <p:cNvGrpSpPr/>
          <p:nvPr/>
        </p:nvGrpSpPr>
        <p:grpSpPr>
          <a:xfrm>
            <a:off x="4395600" y="1698120"/>
            <a:ext cx="4878360" cy="280080"/>
            <a:chOff x="4395600" y="1698120"/>
            <a:chExt cx="4878360" cy="280080"/>
          </a:xfrm>
        </p:grpSpPr>
        <p:sp>
          <p:nvSpPr>
            <p:cNvPr id="670" name="CustomShape 10"/>
            <p:cNvSpPr/>
            <p:nvPr/>
          </p:nvSpPr>
          <p:spPr>
            <a:xfrm>
              <a:off x="4395600" y="1698120"/>
              <a:ext cx="4877640" cy="2772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72000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5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Модель управления</a:t>
              </a:r>
              <a:endParaRPr b="0" lang="ru-RU" sz="1500" spc="-1" strike="noStrike">
                <a:latin typeface="Arial"/>
              </a:endParaRPr>
            </a:p>
          </p:txBody>
        </p:sp>
        <p:sp>
          <p:nvSpPr>
            <p:cNvPr id="671" name="Line 11"/>
            <p:cNvSpPr/>
            <p:nvPr/>
          </p:nvSpPr>
          <p:spPr>
            <a:xfrm>
              <a:off x="4395600" y="1978200"/>
              <a:ext cx="4878360" cy="0"/>
            </a:xfrm>
            <a:prstGeom prst="line">
              <a:avLst/>
            </a:prstGeom>
            <a:ln w="15840"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672" name="Group 12"/>
          <p:cNvGrpSpPr/>
          <p:nvPr/>
        </p:nvGrpSpPr>
        <p:grpSpPr>
          <a:xfrm>
            <a:off x="738000" y="2141640"/>
            <a:ext cx="3131280" cy="763920"/>
            <a:chOff x="738000" y="2141640"/>
            <a:chExt cx="3131280" cy="763920"/>
          </a:xfrm>
        </p:grpSpPr>
        <p:sp>
          <p:nvSpPr>
            <p:cNvPr id="673" name="CustomShape 13"/>
            <p:cNvSpPr/>
            <p:nvPr/>
          </p:nvSpPr>
          <p:spPr>
            <a:xfrm>
              <a:off x="738000" y="2175480"/>
              <a:ext cx="985320" cy="481320"/>
            </a:xfrm>
            <a:prstGeom prst="rect">
              <a:avLst/>
            </a:prstGeom>
            <a:noFill/>
            <a:ln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674" name="CustomShape 14"/>
            <p:cNvSpPr/>
            <p:nvPr/>
          </p:nvSpPr>
          <p:spPr>
            <a:xfrm>
              <a:off x="1898640" y="2141640"/>
              <a:ext cx="1970640" cy="76392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Описание:</a:t>
              </a:r>
              <a:br/>
              <a:r>
                <a:rPr b="0" lang="en-US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Lorem ipsum dolor sit amet, consectetur adipiscing elit, sed </a:t>
              </a:r>
              <a:endParaRPr b="0" lang="ru-RU" sz="1300" spc="-1" strike="noStrike">
                <a:latin typeface="Arial"/>
              </a:endParaRPr>
            </a:p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0" lang="ru-RU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Ф.И.О. ответственного лица</a:t>
              </a:r>
              <a:endParaRPr b="0" lang="ru-RU" sz="1300" spc="-1" strike="noStrike">
                <a:latin typeface="Arial"/>
              </a:endParaRPr>
            </a:p>
          </p:txBody>
        </p:sp>
      </p:grpSp>
      <p:grpSp>
        <p:nvGrpSpPr>
          <p:cNvPr id="675" name="Group 15"/>
          <p:cNvGrpSpPr/>
          <p:nvPr/>
        </p:nvGrpSpPr>
        <p:grpSpPr>
          <a:xfrm>
            <a:off x="738000" y="3153240"/>
            <a:ext cx="3131280" cy="763920"/>
            <a:chOff x="738000" y="3153240"/>
            <a:chExt cx="3131280" cy="763920"/>
          </a:xfrm>
        </p:grpSpPr>
        <p:sp>
          <p:nvSpPr>
            <p:cNvPr id="676" name="CustomShape 16"/>
            <p:cNvSpPr/>
            <p:nvPr/>
          </p:nvSpPr>
          <p:spPr>
            <a:xfrm>
              <a:off x="738000" y="3187080"/>
              <a:ext cx="985320" cy="481320"/>
            </a:xfrm>
            <a:prstGeom prst="rect">
              <a:avLst/>
            </a:prstGeom>
            <a:noFill/>
            <a:ln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677" name="CustomShape 17"/>
            <p:cNvSpPr/>
            <p:nvPr/>
          </p:nvSpPr>
          <p:spPr>
            <a:xfrm>
              <a:off x="1898640" y="3153240"/>
              <a:ext cx="1970640" cy="76392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Описание:</a:t>
              </a:r>
              <a:br/>
              <a:r>
                <a:rPr b="0" lang="en-US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Lorem ipsum dolor sit amet, consectetur adipiscing elit, sed </a:t>
              </a:r>
              <a:endParaRPr b="0" lang="ru-RU" sz="1300" spc="-1" strike="noStrike">
                <a:latin typeface="Arial"/>
              </a:endParaRPr>
            </a:p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0" lang="ru-RU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Ф.И.О. ответственного лица</a:t>
              </a:r>
              <a:endParaRPr b="0" lang="ru-RU" sz="1300" spc="-1" strike="noStrike">
                <a:latin typeface="Arial"/>
              </a:endParaRPr>
            </a:p>
          </p:txBody>
        </p:sp>
      </p:grpSp>
      <p:grpSp>
        <p:nvGrpSpPr>
          <p:cNvPr id="678" name="Group 18"/>
          <p:cNvGrpSpPr/>
          <p:nvPr/>
        </p:nvGrpSpPr>
        <p:grpSpPr>
          <a:xfrm>
            <a:off x="738000" y="4165200"/>
            <a:ext cx="3131280" cy="763920"/>
            <a:chOff x="738000" y="4165200"/>
            <a:chExt cx="3131280" cy="763920"/>
          </a:xfrm>
        </p:grpSpPr>
        <p:sp>
          <p:nvSpPr>
            <p:cNvPr id="679" name="CustomShape 19"/>
            <p:cNvSpPr/>
            <p:nvPr/>
          </p:nvSpPr>
          <p:spPr>
            <a:xfrm>
              <a:off x="738000" y="4198680"/>
              <a:ext cx="985320" cy="481320"/>
            </a:xfrm>
            <a:prstGeom prst="rect">
              <a:avLst/>
            </a:prstGeom>
            <a:noFill/>
            <a:ln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680" name="CustomShape 20"/>
            <p:cNvSpPr/>
            <p:nvPr/>
          </p:nvSpPr>
          <p:spPr>
            <a:xfrm>
              <a:off x="1898640" y="4165200"/>
              <a:ext cx="1970640" cy="76392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Описание:</a:t>
              </a:r>
              <a:br/>
              <a:r>
                <a:rPr b="0" lang="en-US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Lorem ipsum dolor sit amet, consectetur adipiscing elit, sed </a:t>
              </a:r>
              <a:endParaRPr b="0" lang="ru-RU" sz="1300" spc="-1" strike="noStrike">
                <a:latin typeface="Arial"/>
              </a:endParaRPr>
            </a:p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0" lang="ru-RU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Ф.И.О. ответственного лица</a:t>
              </a:r>
              <a:endParaRPr b="0" lang="ru-RU" sz="1300" spc="-1" strike="noStrike">
                <a:latin typeface="Arial"/>
              </a:endParaRPr>
            </a:p>
          </p:txBody>
        </p:sp>
      </p:grpSp>
      <p:grpSp>
        <p:nvGrpSpPr>
          <p:cNvPr id="681" name="Group 21"/>
          <p:cNvGrpSpPr/>
          <p:nvPr/>
        </p:nvGrpSpPr>
        <p:grpSpPr>
          <a:xfrm>
            <a:off x="738000" y="5176800"/>
            <a:ext cx="3131280" cy="763920"/>
            <a:chOff x="738000" y="5176800"/>
            <a:chExt cx="3131280" cy="763920"/>
          </a:xfrm>
        </p:grpSpPr>
        <p:sp>
          <p:nvSpPr>
            <p:cNvPr id="682" name="CustomShape 22"/>
            <p:cNvSpPr/>
            <p:nvPr/>
          </p:nvSpPr>
          <p:spPr>
            <a:xfrm>
              <a:off x="738000" y="5210640"/>
              <a:ext cx="985320" cy="481320"/>
            </a:xfrm>
            <a:prstGeom prst="rect">
              <a:avLst/>
            </a:prstGeom>
            <a:noFill/>
            <a:ln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683" name="CustomShape 23"/>
            <p:cNvSpPr/>
            <p:nvPr/>
          </p:nvSpPr>
          <p:spPr>
            <a:xfrm>
              <a:off x="1898640" y="5176800"/>
              <a:ext cx="1970640" cy="76392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>
              <a:spAutoFit/>
            </a:bodyPr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1" lang="ru-RU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Описание:</a:t>
              </a:r>
              <a:br/>
              <a:r>
                <a:rPr b="0" lang="en-US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Lorem ipsum dolor sit amet, consectetur adipiscing elit, sed </a:t>
              </a:r>
              <a:endParaRPr b="0" lang="ru-RU" sz="1300" spc="-1" strike="noStrike">
                <a:latin typeface="Arial"/>
              </a:endParaRPr>
            </a:p>
            <a:p>
              <a:pPr>
                <a:lnSpc>
                  <a:spcPct val="90000"/>
                </a:lnSpc>
                <a:spcBef>
                  <a:spcPts val="400"/>
                </a:spcBef>
              </a:pPr>
              <a:r>
                <a:rPr b="0" lang="ru-RU" sz="1300" spc="-1" strike="noStrike">
                  <a:solidFill>
                    <a:srgbClr val="000000"/>
                  </a:solidFill>
                  <a:latin typeface="Arial Narrow"/>
                  <a:ea typeface="DejaVu Sans"/>
                </a:rPr>
                <a:t>Ф.И.О. ответственного лица</a:t>
              </a:r>
              <a:endParaRPr b="0" lang="ru-RU" sz="1300" spc="-1" strike="noStrike">
                <a:latin typeface="Arial"/>
              </a:endParaRPr>
            </a:p>
          </p:txBody>
        </p:sp>
      </p:grpSp>
      <p:sp>
        <p:nvSpPr>
          <p:cNvPr id="684" name="CustomShape 24"/>
          <p:cNvSpPr/>
          <p:nvPr/>
        </p:nvSpPr>
        <p:spPr>
          <a:xfrm>
            <a:off x="6189480" y="2159280"/>
            <a:ext cx="1290240" cy="48132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72000" rIns="72000" tIns="72000" bIns="72000" anchor="ctr">
            <a:noAutofit/>
          </a:bodyPr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b="0" i="1" lang="en-US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&lt;</a:t>
            </a:r>
            <a:r>
              <a:rPr b="0" i="1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Инвестор 2</a:t>
            </a:r>
            <a:r>
              <a:rPr b="0" i="1" lang="en-US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&gt;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685" name="CustomShape 25"/>
          <p:cNvSpPr/>
          <p:nvPr/>
        </p:nvSpPr>
        <p:spPr>
          <a:xfrm>
            <a:off x="6189480" y="4132080"/>
            <a:ext cx="1290240" cy="48132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72000" rIns="72000" tIns="72000" bIns="72000" anchor="ctr">
            <a:noAutofit/>
          </a:bodyPr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b="0" i="1" lang="en-US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&lt;EPC-</a:t>
            </a:r>
            <a:r>
              <a:rPr b="0" i="1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подрядчик</a:t>
            </a:r>
            <a:r>
              <a:rPr b="0" i="1" lang="en-US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&gt;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686" name="CustomShape 26"/>
          <p:cNvSpPr/>
          <p:nvPr/>
        </p:nvSpPr>
        <p:spPr>
          <a:xfrm>
            <a:off x="4395600" y="5118120"/>
            <a:ext cx="1290240" cy="48132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72000" rIns="72000" tIns="72000" bIns="72000" anchor="ctr">
            <a:noAutofit/>
          </a:bodyPr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b="0" i="1" lang="en-US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&lt;"E"</a:t>
            </a:r>
            <a:r>
              <a:rPr b="0" i="1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-субподрядчик</a:t>
            </a:r>
            <a:r>
              <a:rPr b="0" i="1" lang="en-US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&gt;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687" name="CustomShape 27"/>
          <p:cNvSpPr/>
          <p:nvPr/>
        </p:nvSpPr>
        <p:spPr>
          <a:xfrm>
            <a:off x="7983000" y="2175480"/>
            <a:ext cx="1290240" cy="48132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72000" rIns="72000" tIns="72000" bIns="72000" anchor="ctr">
            <a:noAutofit/>
          </a:bodyPr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b="0" i="1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Туризм.РФ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688" name="CustomShape 28"/>
          <p:cNvSpPr/>
          <p:nvPr/>
        </p:nvSpPr>
        <p:spPr>
          <a:xfrm>
            <a:off x="6189480" y="3145680"/>
            <a:ext cx="1290240" cy="48132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72000" rIns="72000" tIns="72000" bIns="72000" anchor="ctr">
            <a:noAutofit/>
          </a:bodyPr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b="0" i="1" lang="en-US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SPE </a:t>
            </a:r>
            <a:r>
              <a:rPr b="0" i="1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(компания спец. назначения)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689" name="CustomShape 29"/>
          <p:cNvSpPr/>
          <p:nvPr/>
        </p:nvSpPr>
        <p:spPr>
          <a:xfrm>
            <a:off x="4395600" y="2159280"/>
            <a:ext cx="1290240" cy="48132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72000" rIns="72000" tIns="72000" bIns="72000" anchor="ctr">
            <a:noAutofit/>
          </a:bodyPr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b="0" i="1" lang="en-US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&lt;</a:t>
            </a:r>
            <a:r>
              <a:rPr b="0" i="1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Инвестор 1</a:t>
            </a:r>
            <a:r>
              <a:rPr b="0" i="1" lang="en-US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&gt;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690" name="CustomShape 30"/>
          <p:cNvSpPr/>
          <p:nvPr/>
        </p:nvSpPr>
        <p:spPr>
          <a:xfrm>
            <a:off x="6189480" y="5118120"/>
            <a:ext cx="1290240" cy="48132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72000" rIns="72000" tIns="72000" bIns="72000" anchor="ctr">
            <a:noAutofit/>
          </a:bodyPr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b="0" i="1" lang="en-US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&lt;"P"</a:t>
            </a:r>
            <a:r>
              <a:rPr b="0" i="1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-субподрядчик</a:t>
            </a:r>
            <a:r>
              <a:rPr b="0" i="1" lang="en-US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&gt;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691" name="CustomShape 31"/>
          <p:cNvSpPr/>
          <p:nvPr/>
        </p:nvSpPr>
        <p:spPr>
          <a:xfrm>
            <a:off x="7983000" y="5118120"/>
            <a:ext cx="1290240" cy="481320"/>
          </a:xfrm>
          <a:prstGeom prst="rect">
            <a:avLst/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72000" rIns="72000" tIns="72000" bIns="72000" anchor="ctr">
            <a:noAutofit/>
          </a:bodyPr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b="0" i="1" lang="en-US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&lt;"C"</a:t>
            </a:r>
            <a:r>
              <a:rPr b="0" i="1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-субподрядчик</a:t>
            </a:r>
            <a:r>
              <a:rPr b="0" i="1" lang="en-US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&gt;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692" name="CustomShape 32"/>
          <p:cNvSpPr/>
          <p:nvPr/>
        </p:nvSpPr>
        <p:spPr>
          <a:xfrm>
            <a:off x="6834960" y="2641680"/>
            <a:ext cx="360" cy="50328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>
            <a:solidFill>
              <a:schemeClr val="accent3"/>
            </a:solidFill>
            <a:round/>
            <a:tailEnd len="med" type="triangle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93" name="CustomShape 33"/>
          <p:cNvSpPr/>
          <p:nvPr/>
        </p:nvSpPr>
        <p:spPr>
          <a:xfrm>
            <a:off x="6834960" y="3627720"/>
            <a:ext cx="360" cy="50328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>
            <a:solidFill>
              <a:schemeClr val="accent3"/>
            </a:solidFill>
            <a:round/>
            <a:tailEnd len="med" type="triangle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94" name="CustomShape 34"/>
          <p:cNvSpPr/>
          <p:nvPr/>
        </p:nvSpPr>
        <p:spPr>
          <a:xfrm>
            <a:off x="6834960" y="4614120"/>
            <a:ext cx="360" cy="50328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>
            <a:solidFill>
              <a:schemeClr val="accent3"/>
            </a:solidFill>
            <a:round/>
            <a:tailEnd len="med" type="triangle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95" name="CustomShape 35"/>
          <p:cNvSpPr/>
          <p:nvPr/>
        </p:nvSpPr>
        <p:spPr>
          <a:xfrm flipH="1" rot="16200000">
            <a:off x="6826680" y="855720"/>
            <a:ext cx="15120" cy="3586680"/>
          </a:xfrm>
          <a:prstGeom prst="bentConnector3">
            <a:avLst>
              <a:gd name="adj1" fmla="val 1541453"/>
            </a:avLst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96" name="CustomShape 36"/>
          <p:cNvSpPr/>
          <p:nvPr/>
        </p:nvSpPr>
        <p:spPr>
          <a:xfrm flipH="1" flipV="1" rot="5400000">
            <a:off x="6834960" y="3323880"/>
            <a:ext cx="11880" cy="3586680"/>
          </a:xfrm>
          <a:prstGeom prst="bentConnector3">
            <a:avLst>
              <a:gd name="adj1" fmla="val 2175000"/>
            </a:avLst>
          </a:prstGeom>
          <a:noFill/>
          <a:ln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97" name="CustomShape 37"/>
          <p:cNvSpPr/>
          <p:nvPr/>
        </p:nvSpPr>
        <p:spPr>
          <a:xfrm>
            <a:off x="743400" y="6710760"/>
            <a:ext cx="593640" cy="1231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b">
            <a:spAutoFit/>
          </a:bodyPr>
          <a:p>
            <a:pPr>
              <a:lnSpc>
                <a:spcPct val="90000"/>
              </a:lnSpc>
            </a:pPr>
            <a:r>
              <a:rPr b="0" lang="ru-RU" sz="900" spc="-1" strike="noStrike">
                <a:solidFill>
                  <a:srgbClr val="000000"/>
                </a:solidFill>
                <a:latin typeface="Arial Narrow"/>
                <a:ea typeface="DejaVu Sans"/>
              </a:rPr>
              <a:t>Источник</a:t>
            </a:r>
            <a:r>
              <a:rPr b="0" lang="en-US" sz="900" spc="-1" strike="noStrike">
                <a:solidFill>
                  <a:srgbClr val="000000"/>
                </a:solidFill>
                <a:latin typeface="Arial Narrow"/>
                <a:ea typeface="DejaVu Sans"/>
              </a:rPr>
              <a:t>: xxx</a:t>
            </a:r>
            <a:endParaRPr b="0" lang="ru-RU" sz="900" spc="-1" strike="noStrike">
              <a:latin typeface="Arial"/>
            </a:endParaRPr>
          </a:p>
        </p:txBody>
      </p:sp>
      <p:sp>
        <p:nvSpPr>
          <p:cNvPr id="698" name="CustomShape 38"/>
          <p:cNvSpPr/>
          <p:nvPr/>
        </p:nvSpPr>
        <p:spPr>
          <a:xfrm>
            <a:off x="736560" y="222120"/>
            <a:ext cx="273600" cy="273600"/>
          </a:xfrm>
          <a:prstGeom prst="rect">
            <a:avLst/>
          </a:prstGeom>
          <a:solidFill>
            <a:schemeClr val="accent3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noAutofit/>
          </a:bodyPr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b="1" lang="ru-RU" sz="1300" spc="-1" strike="noStrike">
                <a:solidFill>
                  <a:srgbClr val="ffffff"/>
                </a:solidFill>
                <a:latin typeface="Arial Narrow"/>
                <a:ea typeface="DejaVu Sans"/>
              </a:rPr>
              <a:t>6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699" name="CustomShape 39"/>
          <p:cNvSpPr/>
          <p:nvPr/>
        </p:nvSpPr>
        <p:spPr>
          <a:xfrm>
            <a:off x="4439520" y="2691360"/>
            <a:ext cx="1201680" cy="178200"/>
          </a:xfrm>
          <a:prstGeom prst="rect">
            <a:avLst/>
          </a:prstGeom>
          <a:solidFill>
            <a:schemeClr val="bg1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>
            <a:spAutoFit/>
          </a:bodyPr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b="0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Описание функций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700" name="CustomShape 40"/>
          <p:cNvSpPr/>
          <p:nvPr/>
        </p:nvSpPr>
        <p:spPr>
          <a:xfrm>
            <a:off x="6233400" y="2691360"/>
            <a:ext cx="1201680" cy="178200"/>
          </a:xfrm>
          <a:prstGeom prst="rect">
            <a:avLst/>
          </a:prstGeom>
          <a:solidFill>
            <a:schemeClr val="bg1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>
            <a:spAutoFit/>
          </a:bodyPr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b="0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Описание функций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701" name="CustomShape 41"/>
          <p:cNvSpPr/>
          <p:nvPr/>
        </p:nvSpPr>
        <p:spPr>
          <a:xfrm>
            <a:off x="8027280" y="2691360"/>
            <a:ext cx="1201680" cy="178200"/>
          </a:xfrm>
          <a:prstGeom prst="rect">
            <a:avLst/>
          </a:prstGeom>
          <a:solidFill>
            <a:schemeClr val="bg1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0" rIns="0" tIns="0" bIns="0">
            <a:spAutoFit/>
          </a:bodyPr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b="0" lang="ru-RU" sz="1300" spc="-1" strike="noStrike">
                <a:solidFill>
                  <a:srgbClr val="8d9399"/>
                </a:solidFill>
                <a:latin typeface="Arial Narrow"/>
                <a:ea typeface="DejaVu Sans"/>
              </a:rPr>
              <a:t>Описание функций</a:t>
            </a:r>
            <a:endParaRPr b="0" lang="ru-RU" sz="1300" spc="-1" strike="noStrike">
              <a:latin typeface="Arial"/>
            </a:endParaRPr>
          </a:p>
        </p:txBody>
      </p:sp>
      <p:pic>
        <p:nvPicPr>
          <p:cNvPr id="702" name="Рисунок 708" descr=""/>
          <p:cNvPicPr/>
          <p:nvPr/>
        </p:nvPicPr>
        <p:blipFill>
          <a:blip r:embed="rId1"/>
          <a:stretch/>
        </p:blipFill>
        <p:spPr>
          <a:xfrm>
            <a:off x="360" y="0"/>
            <a:ext cx="360" cy="3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8d9399"/>
      </a:dk2>
      <a:lt2>
        <a:srgbClr val="00aac9"/>
      </a:lt2>
      <a:accent1>
        <a:srgbClr val="ffffff"/>
      </a:accent1>
      <a:accent2>
        <a:srgbClr val="dee0e3"/>
      </a:accent2>
      <a:accent3>
        <a:srgbClr val="8d9399"/>
      </a:accent3>
      <a:accent4>
        <a:srgbClr val="85cedf"/>
      </a:accent4>
      <a:accent5>
        <a:srgbClr val="96aeca"/>
      </a:accent5>
      <a:accent6>
        <a:srgbClr val="156c9c"/>
      </a:accent6>
      <a:hlink>
        <a:srgbClr val="8d9399"/>
      </a:hlink>
      <a:folHlink>
        <a:srgbClr val="96aeca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8d9399"/>
      </a:dk2>
      <a:lt2>
        <a:srgbClr val="00aac9"/>
      </a:lt2>
      <a:accent1>
        <a:srgbClr val="ffffff"/>
      </a:accent1>
      <a:accent2>
        <a:srgbClr val="dee0e3"/>
      </a:accent2>
      <a:accent3>
        <a:srgbClr val="8d9399"/>
      </a:accent3>
      <a:accent4>
        <a:srgbClr val="85cedf"/>
      </a:accent4>
      <a:accent5>
        <a:srgbClr val="96aeca"/>
      </a:accent5>
      <a:accent6>
        <a:srgbClr val="156c9c"/>
      </a:accent6>
      <a:hlink>
        <a:srgbClr val="8d9399"/>
      </a:hlink>
      <a:folHlink>
        <a:srgbClr val="96aeca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8d9399"/>
      </a:dk2>
      <a:lt2>
        <a:srgbClr val="00aac9"/>
      </a:lt2>
      <a:accent1>
        <a:srgbClr val="ffffff"/>
      </a:accent1>
      <a:accent2>
        <a:srgbClr val="dee0e3"/>
      </a:accent2>
      <a:accent3>
        <a:srgbClr val="8d9399"/>
      </a:accent3>
      <a:accent4>
        <a:srgbClr val="85cedf"/>
      </a:accent4>
      <a:accent5>
        <a:srgbClr val="96aeca"/>
      </a:accent5>
      <a:accent6>
        <a:srgbClr val="156c9c"/>
      </a:accent6>
      <a:hlink>
        <a:srgbClr val="8d9399"/>
      </a:hlink>
      <a:folHlink>
        <a:srgbClr val="96aeca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A4_RB_PPT</Template>
  <TotalTime>24</TotalTime>
  <Application>LibreOffice/6.4.7.2$Linux_X86_64 LibreOffice_project/40$Build-2</Application>
  <Words>2887</Words>
  <Paragraphs>521</Paragraphs>
  <Company>Roland Berger Strategy Consultants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2021-04-21T07:54:01Z</dcterms:created>
  <dc:creator>Kazhdan, Maxim</dc:creator>
  <dc:description/>
  <dc:language>ru-RU</dc:language>
  <cp:lastModifiedBy>User</cp:lastModifiedBy>
  <dcterms:modified xsi:type="dcterms:W3CDTF">2022-04-14T16:46:20Z</dcterms:modified>
  <cp:revision>3</cp:revision>
  <dc:subject/>
  <dc:title>&lt;Наименование проекта&gt;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Company">
    <vt:lpwstr>Roland Berger Strategy Consultants</vt:lpwstr>
  </property>
  <property fmtid="{D5CDD505-2E9C-101B-9397-08002B2CF9AE}" pid="4" name="ContentTypeId">
    <vt:lpwstr>0x01010010B6F6021615DB499CC5271521C506FC</vt:lpwstr>
  </property>
  <property fmtid="{D5CDD505-2E9C-101B-9397-08002B2CF9AE}" pid="5" name="HiddenSlides">
    <vt:i4>0</vt:i4>
  </property>
  <property fmtid="{D5CDD505-2E9C-101B-9397-08002B2CF9AE}" pid="6" name="HyperlinksChanged">
    <vt:bool>0</vt:bool>
  </property>
  <property fmtid="{D5CDD505-2E9C-101B-9397-08002B2CF9AE}" pid="7" name="LinksUpToDate">
    <vt:bool>0</vt:bool>
  </property>
  <property fmtid="{D5CDD505-2E9C-101B-9397-08002B2CF9AE}" pid="8" name="MMClips">
    <vt:i4>0</vt:i4>
  </property>
  <property fmtid="{D5CDD505-2E9C-101B-9397-08002B2CF9AE}" pid="9" name="Notes">
    <vt:i4>0</vt:i4>
  </property>
  <property fmtid="{D5CDD505-2E9C-101B-9397-08002B2CF9AE}" pid="10" name="PresentationFormat">
    <vt:lpwstr>Лист A4 (210x297 мм)</vt:lpwstr>
  </property>
  <property fmtid="{D5CDD505-2E9C-101B-9397-08002B2CF9AE}" pid="11" name="ScaleCrop">
    <vt:bool>0</vt:bool>
  </property>
  <property fmtid="{D5CDD505-2E9C-101B-9397-08002B2CF9AE}" pid="12" name="ShareDoc">
    <vt:bool>0</vt:bool>
  </property>
  <property fmtid="{D5CDD505-2E9C-101B-9397-08002B2CF9AE}" pid="13" name="Slides">
    <vt:i4>21</vt:i4>
  </property>
</Properties>
</file>